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9" r:id="rId2"/>
    <p:sldId id="260" r:id="rId3"/>
    <p:sldId id="283" r:id="rId4"/>
    <p:sldId id="340" r:id="rId5"/>
    <p:sldId id="328" r:id="rId6"/>
    <p:sldId id="341" r:id="rId7"/>
    <p:sldId id="330" r:id="rId8"/>
    <p:sldId id="287" r:id="rId9"/>
    <p:sldId id="286" r:id="rId10"/>
    <p:sldId id="288" r:id="rId11"/>
    <p:sldId id="289" r:id="rId12"/>
    <p:sldId id="290" r:id="rId13"/>
    <p:sldId id="291" r:id="rId14"/>
    <p:sldId id="292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31" r:id="rId38"/>
    <p:sldId id="332" r:id="rId39"/>
    <p:sldId id="334" r:id="rId40"/>
    <p:sldId id="335" r:id="rId41"/>
    <p:sldId id="336" r:id="rId42"/>
    <p:sldId id="337" r:id="rId43"/>
    <p:sldId id="338" r:id="rId44"/>
    <p:sldId id="33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1672"/>
    <a:srgbClr val="CF1E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784" autoAdjust="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7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Home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F1E74">
                <a:tint val="45000"/>
                <a:satMod val="400000"/>
              </a:srgbClr>
            </a:duotone>
          </a:blip>
          <a:srcRect t="-93973"/>
          <a:stretch>
            <a:fillRect/>
          </a:stretch>
        </p:blipFill>
        <p:spPr>
          <a:xfrm>
            <a:off x="179294" y="1175807"/>
            <a:ext cx="8787384" cy="5276725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513" y="2168338"/>
            <a:ext cx="8307387" cy="161925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3" y="3810000"/>
            <a:ext cx="8307387" cy="753036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13295" y="6377827"/>
            <a:ext cx="533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466850"/>
            <a:ext cx="8308039" cy="1128432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7224" y="2623296"/>
            <a:ext cx="4717676" cy="3831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213" y="2770187"/>
            <a:ext cx="3429093" cy="35768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2"/>
          <a:srcRect b="-123309"/>
          <a:stretch>
            <a:fillRect/>
          </a:stretch>
        </p:blipFill>
        <p:spPr>
          <a:xfrm>
            <a:off x="182880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298140" y="1169894"/>
            <a:ext cx="3671047" cy="52760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82880" y="1169894"/>
            <a:ext cx="8787384" cy="210670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82880" y="3281082"/>
            <a:ext cx="8787384" cy="317458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3329268"/>
            <a:ext cx="8346141" cy="1014132"/>
          </a:xfrm>
        </p:spPr>
        <p:txBody>
          <a:bodyPr anchor="b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4343399"/>
            <a:ext cx="8346141" cy="190976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2"/>
          <a:srcRect b="-123309"/>
          <a:stretch>
            <a:fillRect/>
          </a:stretch>
        </p:blipFill>
        <p:spPr>
          <a:xfrm>
            <a:off x="3835212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0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82880" y="1179576"/>
            <a:ext cx="3671047" cy="220531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2015983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182880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1219200"/>
            <a:ext cx="533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VerticalTC.png"/>
          <p:cNvPicPr>
            <a:picLocks noChangeAspect="1"/>
          </p:cNvPicPr>
          <p:nvPr/>
        </p:nvPicPr>
        <p:blipFill>
          <a:blip r:embed="rId2"/>
          <a:srcRect t="-93650"/>
          <a:stretch>
            <a:fillRect/>
          </a:stretch>
        </p:blipFill>
        <p:spPr>
          <a:xfrm>
            <a:off x="7445188" y="1178128"/>
            <a:ext cx="1524000" cy="527533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40705" y="1398494"/>
            <a:ext cx="1447800" cy="48499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1398494"/>
            <a:ext cx="6669087" cy="4849906"/>
          </a:xfrm>
        </p:spPr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2880" y="1179576"/>
            <a:ext cx="8787384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DirectionalButtons-LeftOnlyOn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488" y="538163"/>
            <a:ext cx="752475" cy="35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7" y="1240118"/>
            <a:ext cx="6553200" cy="500828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000"/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wireframeOverlay-Hom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CF1E74">
                <a:tint val="45000"/>
                <a:satMod val="400000"/>
              </a:srgbClr>
            </a:duotone>
          </a:blip>
          <a:srcRect t="-93973"/>
          <a:stretch>
            <a:fillRect/>
          </a:stretch>
        </p:blipFill>
        <p:spPr>
          <a:xfrm>
            <a:off x="6943164" y="1183341"/>
            <a:ext cx="2023514" cy="5276725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pic>
        <p:nvPicPr>
          <p:cNvPr id="9" name="book_study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177" y="4731872"/>
            <a:ext cx="1899502" cy="1728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TCFull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F1672">
                <a:tint val="45000"/>
                <a:satMod val="400000"/>
              </a:srgbClr>
            </a:duotone>
          </a:blip>
          <a:srcRect l="-198711"/>
          <a:stretch>
            <a:fillRect/>
          </a:stretch>
        </p:blipFill>
        <p:spPr>
          <a:xfrm>
            <a:off x="177999" y="1179576"/>
            <a:ext cx="8788373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buClr>
                <a:schemeClr val="bg1"/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buClr>
                <a:schemeClr val="bg1"/>
              </a:buClr>
              <a:defRPr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SectionH.png"/>
          <p:cNvPicPr>
            <a:picLocks noChangeAspect="1"/>
          </p:cNvPicPr>
          <p:nvPr/>
        </p:nvPicPr>
        <p:blipFill>
          <a:blip r:embed="rId2"/>
          <a:srcRect r="-91875"/>
          <a:stretch>
            <a:fillRect/>
          </a:stretch>
        </p:blipFill>
        <p:spPr>
          <a:xfrm>
            <a:off x="182880" y="1179576"/>
            <a:ext cx="8785105" cy="5276088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429000"/>
            <a:ext cx="6591300" cy="1371600"/>
          </a:xfrm>
        </p:spPr>
        <p:txBody>
          <a:bodyPr anchor="b" anchorCtr="0"/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4800599"/>
            <a:ext cx="6591300" cy="1066801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6859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214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859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859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752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752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rmu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97" y="4865455"/>
            <a:ext cx="1892255" cy="1892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Cap.png"/>
          <p:cNvPicPr>
            <a:picLocks noChangeAspect="1"/>
          </p:cNvPicPr>
          <p:nvPr/>
        </p:nvPicPr>
        <p:blipFill>
          <a:blip r:embed="rId2"/>
          <a:srcRect b="-135871"/>
          <a:stretch>
            <a:fillRect/>
          </a:stretch>
        </p:blipFill>
        <p:spPr>
          <a:xfrm>
            <a:off x="6973777" y="1180551"/>
            <a:ext cx="1990931" cy="5274037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261470"/>
            <a:ext cx="5689600" cy="919081"/>
          </a:xfrm>
        </p:spPr>
        <p:txBody>
          <a:bodyPr anchor="b"/>
          <a:lstStyle>
            <a:lvl1pPr algn="l">
              <a:defRPr sz="36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6" y="3167529"/>
            <a:ext cx="6493436" cy="32240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014664" y="2040604"/>
            <a:ext cx="18546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Definition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run_up_arrow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669" y="2625380"/>
            <a:ext cx="1661458" cy="265833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977" y="313765"/>
            <a:ext cx="6683188" cy="7321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926" y="1389529"/>
            <a:ext cx="6527240" cy="4858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0105" y="6454588"/>
            <a:ext cx="23980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CE38E4D-051A-41E1-86A4-E56916468FD0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976" y="6454588"/>
            <a:ext cx="3657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3059" y="6391553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164" y="244607"/>
            <a:ext cx="2023514" cy="8235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5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5.png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5.png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5.png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5.png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5.png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5.png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5.png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5.png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5.png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5.png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5.png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5.png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5.png"/><Relationship Id="rId4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5.png"/><Relationship Id="rId4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5.png"/><Relationship Id="rId4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5.pn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5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5.png"/><Relationship Id="rId4" Type="http://schemas.openxmlformats.org/officeDocument/2006/relationships/image" Target="../media/image4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5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5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5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5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5.png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5.png"/><Relationship Id="rId5" Type="http://schemas.openxmlformats.org/officeDocument/2006/relationships/image" Target="../media/image57.jpeg"/><Relationship Id="rId4" Type="http://schemas.openxmlformats.org/officeDocument/2006/relationships/image" Target="../media/image5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5.png"/><Relationship Id="rId5" Type="http://schemas.openxmlformats.org/officeDocument/2006/relationships/image" Target="../media/image59.jpeg"/><Relationship Id="rId4" Type="http://schemas.openxmlformats.org/officeDocument/2006/relationships/image" Target="../media/image5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5.png"/><Relationship Id="rId5" Type="http://schemas.openxmlformats.org/officeDocument/2006/relationships/image" Target="../media/image61.jpeg"/><Relationship Id="rId4" Type="http://schemas.openxmlformats.org/officeDocument/2006/relationships/image" Target="../media/image6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5.png"/><Relationship Id="rId5" Type="http://schemas.openxmlformats.org/officeDocument/2006/relationships/image" Target="../media/image63.jpeg"/><Relationship Id="rId4" Type="http://schemas.openxmlformats.org/officeDocument/2006/relationships/image" Target="../media/image6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15.png"/><Relationship Id="rId5" Type="http://schemas.openxmlformats.org/officeDocument/2006/relationships/image" Target="../media/image65.jpeg"/><Relationship Id="rId4" Type="http://schemas.openxmlformats.org/officeDocument/2006/relationships/image" Target="../media/image6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15.png"/><Relationship Id="rId5" Type="http://schemas.openxmlformats.org/officeDocument/2006/relationships/image" Target="../media/image67.jpeg"/><Relationship Id="rId4" Type="http://schemas.openxmlformats.org/officeDocument/2006/relationships/image" Target="../media/image6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5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861" y="179664"/>
            <a:ext cx="6979253" cy="940009"/>
          </a:xfrm>
        </p:spPr>
        <p:txBody>
          <a:bodyPr/>
          <a:lstStyle/>
          <a:p>
            <a:pPr algn="l"/>
            <a:r>
              <a:rPr lang="en-US" sz="4000" dirty="0" smtClean="0"/>
              <a:t>Grade 12 Technical Sciences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881" y="2113758"/>
            <a:ext cx="3625854" cy="18719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Term 2: </a:t>
            </a:r>
          </a:p>
          <a:p>
            <a:r>
              <a:rPr lang="en-US" sz="3600" dirty="0" smtClean="0"/>
              <a:t>Matter and materials</a:t>
            </a:r>
            <a:endParaRPr lang="en-US" sz="3600" dirty="0"/>
          </a:p>
        </p:txBody>
      </p:sp>
      <p:pic>
        <p:nvPicPr>
          <p:cNvPr id="4" name="Picture 2" descr="\\SERVER-PC\Users\Public\Doc Scientia - Carlien\bridge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934" y="1863968"/>
            <a:ext cx="7420709" cy="440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4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624"/>
    </mc:Choice>
    <mc:Fallback>
      <p:transition spd="slow" advTm="125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12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Homologous series 	</a:t>
            </a:r>
          </a:p>
          <a:p>
            <a:pPr marL="0" indent="0">
              <a:buNone/>
            </a:pPr>
            <a:r>
              <a:rPr lang="nl-NL" b="1" dirty="0" smtClean="0">
                <a:solidFill>
                  <a:schemeClr val="tx1"/>
                </a:solidFill>
              </a:rPr>
              <a:t>Alkenes</a:t>
            </a: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Structure or functional group 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11" y="3113093"/>
            <a:ext cx="2444983" cy="9023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9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71"/>
    </mc:Choice>
    <mc:Fallback>
      <p:transition spd="slow" advTm="23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12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Example of compound 	</a:t>
            </a: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Name</a:t>
            </a:r>
          </a:p>
          <a:p>
            <a:pPr marL="0" indent="0">
              <a:buNone/>
            </a:pPr>
            <a:r>
              <a:rPr lang="en-ZA" dirty="0" err="1">
                <a:solidFill>
                  <a:schemeClr val="tx1"/>
                </a:solidFill>
              </a:rPr>
              <a:t>Ethyne</a:t>
            </a:r>
            <a:r>
              <a:rPr lang="en-ZA" dirty="0">
                <a:solidFill>
                  <a:schemeClr val="tx1"/>
                </a:solidFill>
              </a:rPr>
              <a:t> 	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Structural formula 	</a:t>
            </a: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90" y="3511328"/>
            <a:ext cx="3078107" cy="11799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2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71"/>
    </mc:Choice>
    <mc:Fallback>
      <p:transition spd="slow" advTm="11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12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Homologous series </a:t>
            </a:r>
            <a:endParaRPr lang="en-Z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b="1" dirty="0" smtClean="0">
                <a:solidFill>
                  <a:schemeClr val="tx1"/>
                </a:solidFill>
              </a:rPr>
              <a:t>Alkyne</a:t>
            </a: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Structure or functional </a:t>
            </a:r>
            <a:r>
              <a:rPr lang="en-ZA" dirty="0" smtClean="0">
                <a:solidFill>
                  <a:schemeClr val="tx1"/>
                </a:solidFill>
              </a:rPr>
              <a:t>group</a:t>
            </a: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Example of compound </a:t>
            </a:r>
            <a:r>
              <a:rPr lang="en-ZA" dirty="0"/>
              <a:t>	</a:t>
            </a: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Name</a:t>
            </a: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 err="1">
                <a:solidFill>
                  <a:schemeClr val="tx1"/>
                </a:solidFill>
              </a:rPr>
              <a:t>Ethyne</a:t>
            </a:r>
            <a:r>
              <a:rPr lang="en-ZA" dirty="0"/>
              <a:t> 	</a:t>
            </a: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Structural formula</a:t>
            </a:r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84" y="3104980"/>
            <a:ext cx="2308513" cy="3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44" y="6043024"/>
            <a:ext cx="3779985" cy="4134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8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67"/>
    </mc:Choice>
    <mc:Fallback>
      <p:transition spd="slow" advTm="26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12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Homologous series </a:t>
            </a:r>
            <a:endParaRPr lang="en-Z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Alkyl halides </a:t>
            </a: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(</a:t>
            </a:r>
            <a:r>
              <a:rPr lang="en-ZA" b="1" dirty="0" err="1">
                <a:solidFill>
                  <a:schemeClr val="tx1"/>
                </a:solidFill>
              </a:rPr>
              <a:t>haloalkanes</a:t>
            </a:r>
            <a:r>
              <a:rPr lang="en-ZA" b="1" dirty="0">
                <a:solidFill>
                  <a:schemeClr val="tx1"/>
                </a:solidFill>
              </a:rPr>
              <a:t>) </a:t>
            </a:r>
            <a:r>
              <a:rPr lang="en-ZA" dirty="0"/>
              <a:t>	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Structure or functional </a:t>
            </a:r>
            <a:r>
              <a:rPr lang="en-ZA" dirty="0" smtClean="0">
                <a:solidFill>
                  <a:schemeClr val="tx1"/>
                </a:solidFill>
              </a:rPr>
              <a:t>group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n-NO" dirty="0">
                <a:solidFill>
                  <a:schemeClr val="tx1"/>
                </a:solidFill>
              </a:rPr>
              <a:t>(X = F, Cℓ, Br, I)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99" y="3512559"/>
            <a:ext cx="2221294" cy="14808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74"/>
    </mc:Choice>
    <mc:Fallback>
      <p:transition spd="slow" advTm="44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12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Example of compound </a:t>
            </a:r>
            <a:endParaRPr lang="en-Z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tx1"/>
                </a:solidFill>
              </a:rPr>
              <a:t>Name</a:t>
            </a: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1"/>
                </a:solidFill>
              </a:rPr>
              <a:t>Bromoethane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Structural formula 	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07" y="3604862"/>
            <a:ext cx="2400773" cy="14442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9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07"/>
    </mc:Choice>
    <mc:Fallback>
      <p:transition spd="slow" advTm="23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12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Homologous series </a:t>
            </a:r>
            <a:endParaRPr lang="en-Z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Alcohols </a:t>
            </a:r>
            <a:r>
              <a:rPr lang="en-ZA" dirty="0">
                <a:solidFill>
                  <a:schemeClr val="tx1"/>
                </a:solidFill>
              </a:rPr>
              <a:t>	</a:t>
            </a: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Structure or functional group</a:t>
            </a: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67" y="3068284"/>
            <a:ext cx="2918210" cy="12969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4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23"/>
    </mc:Choice>
    <mc:Fallback>
      <p:transition spd="slow" advTm="17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12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Example of compound </a:t>
            </a:r>
          </a:p>
          <a:p>
            <a:pPr marL="0" indent="0">
              <a:buNone/>
            </a:pPr>
            <a:r>
              <a:rPr lang="nl-NL" dirty="0">
                <a:solidFill>
                  <a:schemeClr val="tx1"/>
                </a:solidFill>
              </a:rPr>
              <a:t>Name</a:t>
            </a: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Ethanol</a:t>
            </a:r>
            <a:r>
              <a:rPr lang="en-ZA" dirty="0"/>
              <a:t> 	</a:t>
            </a: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Structural formula 	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28" y="3942043"/>
            <a:ext cx="3372072" cy="15832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3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86"/>
    </mc:Choice>
    <mc:Fallback>
      <p:transition spd="slow" advTm="12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12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Homologous series </a:t>
            </a:r>
            <a:endParaRPr lang="en-Z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Aldehydes </a:t>
            </a:r>
            <a:r>
              <a:rPr lang="en-ZA" dirty="0"/>
              <a:t>	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Structure or functional group</a:t>
            </a: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94" y="3465521"/>
            <a:ext cx="1797608" cy="112350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5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09"/>
    </mc:Choice>
    <mc:Fallback>
      <p:transition spd="slow" advTm="36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12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Example of compound </a:t>
            </a:r>
          </a:p>
          <a:p>
            <a:pPr marL="0" indent="0">
              <a:buNone/>
            </a:pPr>
            <a:r>
              <a:rPr lang="nl-NL" dirty="0">
                <a:solidFill>
                  <a:schemeClr val="tx1"/>
                </a:solidFill>
              </a:rPr>
              <a:t>Name</a:t>
            </a: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 err="1">
                <a:solidFill>
                  <a:schemeClr val="tx1"/>
                </a:solidFill>
              </a:rPr>
              <a:t>Ethanal</a:t>
            </a:r>
            <a:r>
              <a:rPr lang="en-ZA" dirty="0"/>
              <a:t> 	</a:t>
            </a: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Structural formula 	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77" y="4020405"/>
            <a:ext cx="2632036" cy="160389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81"/>
    </mc:Choice>
    <mc:Fallback>
      <p:transition spd="slow" advTm="17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12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Homologous series </a:t>
            </a:r>
            <a:endParaRPr lang="en-Z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b="1" dirty="0" smtClean="0">
                <a:solidFill>
                  <a:schemeClr val="tx1"/>
                </a:solidFill>
              </a:rPr>
              <a:t>Ketones</a:t>
            </a: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Structure or functional group</a:t>
            </a: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16" y="3716184"/>
            <a:ext cx="2745506" cy="13617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5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26"/>
    </mc:Choice>
    <mc:Fallback>
      <p:transition spd="slow" advTm="2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6" y="1227654"/>
            <a:ext cx="6493436" cy="559293"/>
          </a:xfrm>
        </p:spPr>
        <p:txBody>
          <a:bodyPr>
            <a:normAutofit/>
          </a:bodyPr>
          <a:lstStyle/>
          <a:p>
            <a:pPr marL="719138" indent="-719138">
              <a:buNone/>
            </a:pPr>
            <a:r>
              <a:rPr lang="nl-NL" sz="2800" b="1" dirty="0"/>
              <a:t>2</a:t>
            </a:r>
            <a:r>
              <a:rPr lang="nl-NL" sz="2800" b="1" dirty="0" smtClean="0"/>
              <a:t>.1</a:t>
            </a:r>
            <a:r>
              <a:rPr lang="nl-NL" sz="2800" b="1" dirty="0"/>
              <a:t>		Organic compounds</a:t>
            </a:r>
          </a:p>
        </p:txBody>
      </p:sp>
      <p:sp>
        <p:nvSpPr>
          <p:cNvPr id="4" name="Line Callout 3 (No Border) 3"/>
          <p:cNvSpPr/>
          <p:nvPr/>
        </p:nvSpPr>
        <p:spPr>
          <a:xfrm flipH="1">
            <a:off x="618225" y="1760821"/>
            <a:ext cx="5134873" cy="869166"/>
          </a:xfrm>
          <a:prstGeom prst="callout3">
            <a:avLst>
              <a:gd name="adj1" fmla="val 18750"/>
              <a:gd name="adj2" fmla="val -1678"/>
              <a:gd name="adj3" fmla="val 18750"/>
              <a:gd name="adj4" fmla="val -16667"/>
              <a:gd name="adj5" fmla="val 59471"/>
              <a:gd name="adj6" fmla="val -22495"/>
              <a:gd name="adj7" fmla="val 159207"/>
              <a:gd name="adj8" fmla="val -36569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/>
              <a:t>An organic molecule is a compound that contains carbon atoms. 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07" y="4249783"/>
            <a:ext cx="679457" cy="7992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2629988"/>
            <a:ext cx="6175472" cy="379693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84662" y="3119689"/>
            <a:ext cx="55484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lkduster" panose="03050602040202020205" pitchFamily="66" charset="0"/>
              </a:rPr>
              <a:t>       </a:t>
            </a:r>
            <a:r>
              <a:rPr lang="nl-NL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alkduster" panose="03050602040202020205" pitchFamily="66" charset="0"/>
              </a:rPr>
              <a:t>Quick facts</a:t>
            </a:r>
            <a:endParaRPr lang="nl-NL" sz="2000" dirty="0">
              <a:solidFill>
                <a:schemeClr val="tx1">
                  <a:lumMod val="65000"/>
                  <a:lumOff val="35000"/>
                </a:schemeClr>
              </a:solidFill>
              <a:latin typeface="Chalkduster" panose="03050602040202020205" pitchFamily="66" charset="0"/>
            </a:endParaRPr>
          </a:p>
          <a:p>
            <a:r>
              <a:rPr lang="nl-NL" sz="2000" dirty="0" smtClean="0"/>
              <a:t>   </a:t>
            </a:r>
            <a:r>
              <a:rPr lang="en-ZA" sz="2000" dirty="0"/>
              <a:t>The following carbon compounds are exceptions and are regarded as inorganic compounds: </a:t>
            </a:r>
            <a:endParaRPr lang="en-ZA" sz="2000" dirty="0" smtClean="0"/>
          </a:p>
          <a:p>
            <a:r>
              <a:rPr lang="en-GB" sz="2000" dirty="0" smtClean="0"/>
              <a:t>•</a:t>
            </a:r>
            <a:r>
              <a:rPr lang="en-GB" sz="2000" baseline="30000" dirty="0" smtClean="0"/>
              <a:t> </a:t>
            </a:r>
            <a:r>
              <a:rPr lang="en-ZA" sz="2000" dirty="0"/>
              <a:t>carbon monoxide </a:t>
            </a:r>
            <a:r>
              <a:rPr lang="en-GB" sz="2000" dirty="0" smtClean="0"/>
              <a:t>(</a:t>
            </a:r>
            <a:r>
              <a:rPr lang="en-GB" sz="2000" dirty="0"/>
              <a:t>CO</a:t>
            </a:r>
            <a:r>
              <a:rPr lang="en-GB" sz="2000" dirty="0" smtClean="0"/>
              <a:t>); </a:t>
            </a:r>
            <a:r>
              <a:rPr lang="en-GB" sz="2000" baseline="30000" dirty="0"/>
              <a:t> </a:t>
            </a:r>
            <a:r>
              <a:rPr lang="en-GB" sz="2000" dirty="0" smtClean="0"/>
              <a:t>  </a:t>
            </a:r>
            <a:endParaRPr lang="en-GB" sz="2000" dirty="0"/>
          </a:p>
          <a:p>
            <a:pPr marL="444500" indent="-444500"/>
            <a:r>
              <a:rPr lang="en-GB" sz="2000" dirty="0" smtClean="0"/>
              <a:t>  •</a:t>
            </a:r>
            <a:r>
              <a:rPr lang="en-GB" sz="2000" baseline="30000" dirty="0" smtClean="0"/>
              <a:t> </a:t>
            </a:r>
            <a:r>
              <a:rPr lang="en-ZA" sz="2000" dirty="0"/>
              <a:t>carbonates </a:t>
            </a:r>
            <a:r>
              <a:rPr lang="en-GB" sz="2000" dirty="0" smtClean="0"/>
              <a:t>(</a:t>
            </a:r>
            <a:r>
              <a:rPr lang="en-GB" sz="2000" dirty="0"/>
              <a:t>CO</a:t>
            </a:r>
            <a:r>
              <a:rPr lang="en-GB" sz="2000" baseline="-25000" dirty="0"/>
              <a:t>3</a:t>
            </a:r>
            <a:r>
              <a:rPr lang="en-GB" sz="2000" baseline="30000" dirty="0"/>
              <a:t>2-</a:t>
            </a:r>
            <a:r>
              <a:rPr lang="en-GB" sz="2000" dirty="0" smtClean="0"/>
              <a:t>);</a:t>
            </a:r>
            <a:r>
              <a:rPr lang="en-GB" sz="2000" baseline="30000" dirty="0"/>
              <a:t> </a:t>
            </a:r>
            <a:endParaRPr lang="en-GB" sz="2000" baseline="30000" dirty="0" smtClean="0"/>
          </a:p>
          <a:p>
            <a:pPr marL="444500" indent="-444500"/>
            <a:r>
              <a:rPr lang="en-GB" sz="2000" baseline="30000" dirty="0"/>
              <a:t> </a:t>
            </a:r>
            <a:r>
              <a:rPr lang="en-GB" sz="2000" baseline="30000" dirty="0" smtClean="0"/>
              <a:t>       </a:t>
            </a:r>
            <a:r>
              <a:rPr lang="en-GB" sz="2000" dirty="0" smtClean="0"/>
              <a:t>•</a:t>
            </a:r>
            <a:r>
              <a:rPr lang="en-ZA" sz="2000" dirty="0"/>
              <a:t>carbon dioxide </a:t>
            </a:r>
            <a:r>
              <a:rPr lang="en-GB" sz="2000" dirty="0" smtClean="0"/>
              <a:t>(</a:t>
            </a:r>
            <a:r>
              <a:rPr lang="en-GB" sz="2000" dirty="0"/>
              <a:t>CO</a:t>
            </a:r>
            <a:r>
              <a:rPr lang="en-GB" sz="2000" baseline="-25000" dirty="0"/>
              <a:t>2</a:t>
            </a:r>
            <a:r>
              <a:rPr lang="en-GB" sz="2000" dirty="0"/>
              <a:t>);</a:t>
            </a:r>
            <a:r>
              <a:rPr lang="en-GB" sz="2000" dirty="0" smtClean="0"/>
              <a:t>  </a:t>
            </a:r>
          </a:p>
          <a:p>
            <a:pPr marL="444500" indent="-444500"/>
            <a:r>
              <a:rPr lang="en-GB" sz="2000" dirty="0"/>
              <a:t> </a:t>
            </a:r>
            <a:r>
              <a:rPr lang="en-GB" sz="2000" dirty="0" smtClean="0"/>
              <a:t>          •</a:t>
            </a:r>
            <a:r>
              <a:rPr lang="en-ZA" sz="2000" dirty="0"/>
              <a:t>cyanides </a:t>
            </a:r>
            <a:r>
              <a:rPr lang="en-GB" sz="2000" dirty="0" smtClean="0"/>
              <a:t>(</a:t>
            </a:r>
            <a:r>
              <a:rPr lang="en-GB" sz="2000" dirty="0"/>
              <a:t>CN</a:t>
            </a:r>
            <a:r>
              <a:rPr lang="en-GB" sz="2000" b="1" baseline="30000" dirty="0"/>
              <a:t>-</a:t>
            </a:r>
            <a:r>
              <a:rPr lang="en-GB" sz="2000" dirty="0" smtClean="0"/>
              <a:t>).</a:t>
            </a:r>
            <a:endParaRPr lang="en-ZA" sz="2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9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55"/>
    </mc:Choice>
    <mc:Fallback>
      <p:transition spd="slow" advTm="52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12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Example of compound </a:t>
            </a:r>
          </a:p>
          <a:p>
            <a:pPr marL="0" indent="0">
              <a:buNone/>
            </a:pPr>
            <a:r>
              <a:rPr lang="nl-NL" dirty="0">
                <a:solidFill>
                  <a:schemeClr val="tx1"/>
                </a:solidFill>
              </a:rPr>
              <a:t>Name</a:t>
            </a: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1"/>
                </a:solidFill>
              </a:rPr>
              <a:t>Propanoon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Structural formula 	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84" y="3438111"/>
            <a:ext cx="3580505" cy="169140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66"/>
    </mc:Choice>
    <mc:Fallback>
      <p:transition spd="slow" advTm="12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12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Homologous series </a:t>
            </a:r>
            <a:endParaRPr lang="en-Z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Carboxylic acids </a:t>
            </a:r>
            <a:r>
              <a:rPr lang="en-ZA" dirty="0"/>
              <a:t>	</a:t>
            </a: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Structure or functional group</a:t>
            </a: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31" y="3650370"/>
            <a:ext cx="2771297" cy="115470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5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88"/>
    </mc:Choice>
    <mc:Fallback>
      <p:transition spd="slow" advTm="18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12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Example of compound </a:t>
            </a:r>
          </a:p>
          <a:p>
            <a:pPr marL="0" indent="0">
              <a:buNone/>
            </a:pPr>
            <a:r>
              <a:rPr lang="nl-NL" dirty="0">
                <a:solidFill>
                  <a:schemeClr val="tx1"/>
                </a:solidFill>
              </a:rPr>
              <a:t>Name</a:t>
            </a: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Ethanoic acid </a:t>
            </a:r>
            <a:r>
              <a:rPr lang="en-ZA" dirty="0"/>
              <a:t>	</a:t>
            </a: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Structural formula 	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94" y="3978380"/>
            <a:ext cx="3336477" cy="157612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17"/>
    </mc:Choice>
    <mc:Fallback>
      <p:transition spd="slow" advTm="13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12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Homologous series </a:t>
            </a:r>
            <a:endParaRPr lang="en-Z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b="1" dirty="0" smtClean="0">
                <a:solidFill>
                  <a:schemeClr val="tx1"/>
                </a:solidFill>
              </a:rPr>
              <a:t>Esters</a:t>
            </a: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Structure or functional group</a:t>
            </a: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19" y="2968477"/>
            <a:ext cx="2617867" cy="127751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5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08"/>
    </mc:Choice>
    <mc:Fallback>
      <p:transition spd="slow" advTm="2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12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Example of compound </a:t>
            </a:r>
          </a:p>
          <a:p>
            <a:pPr marL="0" indent="0">
              <a:buNone/>
            </a:pPr>
            <a:r>
              <a:rPr lang="nl-NL" dirty="0">
                <a:solidFill>
                  <a:schemeClr val="tx1"/>
                </a:solidFill>
              </a:rPr>
              <a:t>Name</a:t>
            </a: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Methyl ethanoate </a:t>
            </a:r>
            <a:r>
              <a:rPr lang="en-ZA" dirty="0"/>
              <a:t>	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Structural formula 	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76" y="3531253"/>
            <a:ext cx="3938673" cy="152400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32"/>
    </mc:Choice>
    <mc:Fallback>
      <p:transition spd="slow" advTm="33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8071" y="368677"/>
            <a:ext cx="6683375" cy="731838"/>
          </a:xfrm>
        </p:spPr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235670" y="1744662"/>
            <a:ext cx="8691514" cy="5113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2400" b="1" dirty="0">
                <a:solidFill>
                  <a:schemeClr val="tx1"/>
                </a:solidFill>
              </a:rPr>
              <a:t>Type of formula </a:t>
            </a:r>
            <a:r>
              <a:rPr lang="en-ZA" sz="2400" dirty="0">
                <a:solidFill>
                  <a:schemeClr val="tx1"/>
                </a:solidFill>
              </a:rPr>
              <a:t>	</a:t>
            </a:r>
            <a:br>
              <a:rPr lang="en-ZA" sz="2400" dirty="0">
                <a:solidFill>
                  <a:schemeClr val="tx1"/>
                </a:solidFill>
              </a:rPr>
            </a:br>
            <a:r>
              <a:rPr lang="en-ZA" sz="2400" dirty="0" smtClean="0">
                <a:solidFill>
                  <a:schemeClr val="tx1"/>
                </a:solidFill>
              </a:rPr>
              <a:t>Molecular </a:t>
            </a:r>
            <a:r>
              <a:rPr lang="en-ZA" sz="2400" dirty="0">
                <a:solidFill>
                  <a:schemeClr val="tx1"/>
                </a:solidFill>
              </a:rPr>
              <a:t>formula </a:t>
            </a:r>
            <a:r>
              <a:rPr lang="en-ZA" sz="2400" dirty="0"/>
              <a:t>	</a:t>
            </a:r>
          </a:p>
          <a:p>
            <a:pPr marL="0" indent="0">
              <a:spcBef>
                <a:spcPts val="0"/>
              </a:spcBef>
              <a:buNone/>
            </a:pPr>
            <a:endParaRPr lang="en-ZA" sz="18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ZA" sz="2400" b="1" dirty="0">
                <a:solidFill>
                  <a:schemeClr val="tx1"/>
                </a:solidFill>
              </a:rPr>
              <a:t>Description </a:t>
            </a:r>
            <a:r>
              <a:rPr lang="en-ZA" sz="2400" dirty="0">
                <a:solidFill>
                  <a:schemeClr val="tx1"/>
                </a:solidFill>
              </a:rPr>
              <a:t>	</a:t>
            </a:r>
            <a:r>
              <a:rPr lang="en-ZA" sz="2400" b="1" dirty="0">
                <a:solidFill>
                  <a:schemeClr val="tx1"/>
                </a:solidFill>
              </a:rPr>
              <a:t/>
            </a:r>
            <a:br>
              <a:rPr lang="en-ZA" sz="2400" b="1" dirty="0">
                <a:solidFill>
                  <a:schemeClr val="tx1"/>
                </a:solidFill>
              </a:rPr>
            </a:br>
            <a:r>
              <a:rPr lang="en-ZA" sz="2400" dirty="0" smtClean="0">
                <a:solidFill>
                  <a:schemeClr val="tx1"/>
                </a:solidFill>
              </a:rPr>
              <a:t>A </a:t>
            </a:r>
            <a:r>
              <a:rPr lang="en-ZA" sz="2400" dirty="0">
                <a:solidFill>
                  <a:schemeClr val="tx1"/>
                </a:solidFill>
              </a:rPr>
              <a:t>chemical formula that gives an indication of the type and number of atoms in a molecule. 	</a:t>
            </a:r>
          </a:p>
          <a:p>
            <a:pPr marL="0" indent="0">
              <a:spcBef>
                <a:spcPts val="0"/>
              </a:spcBef>
              <a:buNone/>
            </a:pPr>
            <a:endParaRPr lang="nl-NL" sz="18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ZA" sz="2400" b="1" dirty="0">
                <a:solidFill>
                  <a:schemeClr val="tx1"/>
                </a:solidFill>
              </a:rPr>
              <a:t>Example </a:t>
            </a:r>
            <a:r>
              <a:rPr lang="en-ZA" sz="2400" dirty="0">
                <a:solidFill>
                  <a:schemeClr val="tx1"/>
                </a:solidFill>
              </a:rPr>
              <a:t>	</a:t>
            </a:r>
            <a:endParaRPr lang="nl-NL" sz="24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ZA" sz="2400" b="1" dirty="0">
                <a:solidFill>
                  <a:schemeClr val="tx1"/>
                </a:solidFill>
              </a:rPr>
              <a:t>Name </a:t>
            </a:r>
            <a:r>
              <a:rPr lang="en-ZA" sz="2400" dirty="0">
                <a:solidFill>
                  <a:schemeClr val="tx1"/>
                </a:solidFill>
              </a:rPr>
              <a:t>	</a:t>
            </a:r>
            <a:endParaRPr lang="nl-NL" sz="24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ZA" sz="2400" dirty="0">
                <a:solidFill>
                  <a:schemeClr val="tx1"/>
                </a:solidFill>
              </a:rPr>
              <a:t>Propane</a:t>
            </a:r>
            <a:r>
              <a:rPr lang="en-ZA" sz="2400" dirty="0"/>
              <a:t> 	</a:t>
            </a:r>
            <a:endParaRPr lang="nl-NL" sz="24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800" b="1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ZA" sz="2400" b="1" dirty="0">
                <a:solidFill>
                  <a:schemeClr val="tx1"/>
                </a:solidFill>
              </a:rPr>
              <a:t>Formula </a:t>
            </a:r>
            <a:r>
              <a:rPr lang="en-ZA" sz="2400" dirty="0">
                <a:solidFill>
                  <a:schemeClr val="tx1"/>
                </a:solidFill>
              </a:rPr>
              <a:t>	</a:t>
            </a:r>
            <a:endParaRPr lang="nl-NL" sz="24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2400" dirty="0">
                <a:solidFill>
                  <a:schemeClr val="tx1"/>
                </a:solidFill>
              </a:rPr>
              <a:t>C</a:t>
            </a:r>
            <a:r>
              <a:rPr lang="nl-NL" sz="2400" baseline="-25000" dirty="0">
                <a:solidFill>
                  <a:schemeClr val="tx1"/>
                </a:solidFill>
              </a:rPr>
              <a:t>3</a:t>
            </a:r>
            <a:r>
              <a:rPr lang="nl-NL" sz="2400" dirty="0">
                <a:solidFill>
                  <a:schemeClr val="tx1"/>
                </a:solidFill>
              </a:rPr>
              <a:t>H</a:t>
            </a:r>
            <a:r>
              <a:rPr lang="nl-NL" sz="2400" baseline="-25000" dirty="0">
                <a:solidFill>
                  <a:schemeClr val="tx1"/>
                </a:solidFill>
              </a:rPr>
              <a:t>8</a:t>
            </a:r>
          </a:p>
          <a:p>
            <a:pPr marL="0" indent="0">
              <a:spcBef>
                <a:spcPts val="0"/>
              </a:spcBef>
              <a:buNone/>
            </a:pPr>
            <a:endParaRPr lang="nl-NL" sz="24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24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24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2400" dirty="0">
              <a:solidFill>
                <a:schemeClr val="tx1"/>
              </a:solidFill>
            </a:endParaRPr>
          </a:p>
        </p:txBody>
      </p:sp>
      <p:sp>
        <p:nvSpPr>
          <p:cNvPr id="4" name="Content Placeholder 8"/>
          <p:cNvSpPr txBox="1">
            <a:spLocks/>
          </p:cNvSpPr>
          <p:nvPr/>
        </p:nvSpPr>
        <p:spPr>
          <a:xfrm>
            <a:off x="235670" y="1196952"/>
            <a:ext cx="6493436" cy="559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138" indent="-719138">
              <a:buNone/>
            </a:pPr>
            <a:r>
              <a:rPr lang="nl-NL" b="1" dirty="0" smtClean="0">
                <a:solidFill>
                  <a:schemeClr val="tx1"/>
                </a:solidFill>
              </a:rPr>
              <a:t>2.4 </a:t>
            </a:r>
            <a:r>
              <a:rPr lang="en-ZA" b="1" dirty="0">
                <a:solidFill>
                  <a:schemeClr val="tx1"/>
                </a:solidFill>
              </a:rPr>
              <a:t>Molecular and structural formulae </a:t>
            </a:r>
            <a:endParaRPr lang="nl-NL" b="1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6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45"/>
    </mc:Choice>
    <mc:Fallback>
      <p:transition spd="slow" advTm="9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5670" y="336419"/>
            <a:ext cx="6683375" cy="731838"/>
          </a:xfrm>
        </p:spPr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235669" y="1239838"/>
            <a:ext cx="8616099" cy="500856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ZA" sz="2400" b="1" dirty="0">
                <a:solidFill>
                  <a:schemeClr val="tx1"/>
                </a:solidFill>
              </a:rPr>
              <a:t>Type of formula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ZA" sz="2400" dirty="0" smtClean="0">
                <a:solidFill>
                  <a:schemeClr val="tx1"/>
                </a:solidFill>
              </a:rPr>
              <a:t>Condensed </a:t>
            </a:r>
            <a:r>
              <a:rPr lang="en-ZA" sz="2400" dirty="0">
                <a:solidFill>
                  <a:schemeClr val="tx1"/>
                </a:solidFill>
              </a:rPr>
              <a:t>formula 	</a:t>
            </a:r>
          </a:p>
          <a:p>
            <a:pPr marL="0" indent="0">
              <a:spcBef>
                <a:spcPts val="0"/>
              </a:spcBef>
              <a:buNone/>
            </a:pPr>
            <a:endParaRPr lang="nl-NL" sz="24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ZA" sz="2400" b="1" dirty="0">
                <a:solidFill>
                  <a:schemeClr val="tx1"/>
                </a:solidFill>
              </a:rPr>
              <a:t>Description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ZA" sz="2400" dirty="0" smtClean="0">
                <a:solidFill>
                  <a:schemeClr val="tx1"/>
                </a:solidFill>
              </a:rPr>
              <a:t>It </a:t>
            </a:r>
            <a:r>
              <a:rPr lang="en-ZA" sz="2400" dirty="0">
                <a:solidFill>
                  <a:schemeClr val="tx1"/>
                </a:solidFill>
              </a:rPr>
              <a:t>is the shortened form of the structural formula. It indicates the atoms in the compound, but not all the bonds. 	</a:t>
            </a:r>
          </a:p>
          <a:p>
            <a:pPr marL="0" indent="0">
              <a:spcBef>
                <a:spcPts val="0"/>
              </a:spcBef>
              <a:buNone/>
            </a:pPr>
            <a:endParaRPr lang="nl-NL" sz="24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ZA" sz="2400" b="1" dirty="0">
                <a:solidFill>
                  <a:schemeClr val="tx1"/>
                </a:solidFill>
              </a:rPr>
              <a:t>Example </a:t>
            </a:r>
            <a:r>
              <a:rPr lang="en-ZA" sz="2400" dirty="0">
                <a:solidFill>
                  <a:schemeClr val="tx1"/>
                </a:solidFill>
              </a:rPr>
              <a:t>	</a:t>
            </a:r>
            <a:endParaRPr lang="nl-NL" sz="2400" b="1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ZA" sz="2400" b="1" dirty="0">
                <a:solidFill>
                  <a:schemeClr val="tx1"/>
                </a:solidFill>
              </a:rPr>
              <a:t>Name </a:t>
            </a:r>
            <a:endParaRPr lang="en-ZA" sz="24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2400" dirty="0" smtClean="0">
                <a:solidFill>
                  <a:schemeClr val="tx1"/>
                </a:solidFill>
              </a:rPr>
              <a:t>Propane</a:t>
            </a:r>
          </a:p>
          <a:p>
            <a:pPr>
              <a:spcBef>
                <a:spcPts val="0"/>
              </a:spcBef>
            </a:pPr>
            <a:endParaRPr lang="nl-NL" sz="24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ZA" sz="2400" b="1" dirty="0">
                <a:solidFill>
                  <a:schemeClr val="tx1"/>
                </a:solidFill>
              </a:rPr>
              <a:t>Formula</a:t>
            </a:r>
            <a:endParaRPr lang="nl-NL" sz="24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2400" dirty="0" smtClean="0">
                <a:solidFill>
                  <a:schemeClr val="tx1"/>
                </a:solidFill>
              </a:rPr>
              <a:t>CH</a:t>
            </a:r>
            <a:r>
              <a:rPr lang="nl-NL" sz="2400" baseline="-25000" dirty="0" smtClean="0">
                <a:solidFill>
                  <a:schemeClr val="tx1"/>
                </a:solidFill>
              </a:rPr>
              <a:t>3</a:t>
            </a:r>
            <a:r>
              <a:rPr lang="nl-NL" sz="2400" dirty="0" smtClean="0">
                <a:solidFill>
                  <a:schemeClr val="tx1"/>
                </a:solidFill>
              </a:rPr>
              <a:t>CH</a:t>
            </a:r>
            <a:r>
              <a:rPr lang="nl-NL" sz="2400" baseline="-25000" dirty="0" smtClean="0">
                <a:solidFill>
                  <a:schemeClr val="tx1"/>
                </a:solidFill>
              </a:rPr>
              <a:t>2</a:t>
            </a:r>
            <a:r>
              <a:rPr lang="nl-NL" sz="2400" dirty="0" smtClean="0">
                <a:solidFill>
                  <a:schemeClr val="tx1"/>
                </a:solidFill>
              </a:rPr>
              <a:t>CH</a:t>
            </a:r>
            <a:r>
              <a:rPr lang="nl-NL" sz="2400" baseline="-25000" dirty="0">
                <a:solidFill>
                  <a:schemeClr val="tx1"/>
                </a:solidFill>
              </a:rPr>
              <a:t>3</a:t>
            </a:r>
            <a:endParaRPr lang="nl-NL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nl-NL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nl-NL" sz="24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nl-NL" sz="24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3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42"/>
    </mc:Choice>
    <mc:Fallback>
      <p:transition spd="slow" advTm="30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256" y="314325"/>
            <a:ext cx="6683375" cy="731838"/>
          </a:xfrm>
        </p:spPr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225342" y="1225911"/>
            <a:ext cx="8730121" cy="525801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ZA" b="1" dirty="0">
                <a:solidFill>
                  <a:schemeClr val="tx1"/>
                </a:solidFill>
              </a:rPr>
              <a:t>Type of formula </a:t>
            </a:r>
            <a:endParaRPr lang="en-ZA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ZA" dirty="0">
                <a:solidFill>
                  <a:schemeClr val="tx1"/>
                </a:solidFill>
              </a:rPr>
              <a:t>Structural formula </a:t>
            </a:r>
            <a:r>
              <a:rPr lang="en-ZA" dirty="0"/>
              <a:t>	</a:t>
            </a: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ZA" sz="16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ZA" b="1" dirty="0" smtClean="0">
                <a:solidFill>
                  <a:schemeClr val="tx1"/>
                </a:solidFill>
              </a:rPr>
              <a:t>Description</a:t>
            </a:r>
            <a:r>
              <a:rPr lang="en-ZA" b="1" dirty="0">
                <a:solidFill>
                  <a:schemeClr val="tx1"/>
                </a:solidFill>
              </a:rPr>
              <a:t/>
            </a:r>
            <a:br>
              <a:rPr lang="en-ZA" b="1" dirty="0">
                <a:solidFill>
                  <a:schemeClr val="tx1"/>
                </a:solidFill>
              </a:rPr>
            </a:br>
            <a:r>
              <a:rPr lang="en-ZA" dirty="0" smtClean="0">
                <a:solidFill>
                  <a:schemeClr val="tx1"/>
                </a:solidFill>
              </a:rPr>
              <a:t>It </a:t>
            </a:r>
            <a:r>
              <a:rPr lang="en-ZA" dirty="0">
                <a:solidFill>
                  <a:schemeClr val="tx1"/>
                </a:solidFill>
              </a:rPr>
              <a:t>indicates all the atoms in the molecule individually. Atoms are represented by their chemical symbols. Lines indicate all bonds. </a:t>
            </a:r>
            <a:r>
              <a:rPr lang="en-ZA" dirty="0" smtClean="0">
                <a:solidFill>
                  <a:schemeClr val="tx1"/>
                </a:solidFill>
              </a:rPr>
              <a:t>It </a:t>
            </a:r>
            <a:r>
              <a:rPr lang="en-ZA" dirty="0">
                <a:solidFill>
                  <a:schemeClr val="tx1"/>
                </a:solidFill>
              </a:rPr>
              <a:t>is only two-dimensional and does not represent the geometric shape. </a:t>
            </a:r>
            <a:r>
              <a:rPr lang="en-ZA" dirty="0"/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NL" sz="21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ZA" b="1" dirty="0">
                <a:solidFill>
                  <a:schemeClr val="tx1"/>
                </a:solidFill>
              </a:rPr>
              <a:t>Example </a:t>
            </a:r>
            <a:r>
              <a:rPr lang="en-ZA" dirty="0">
                <a:solidFill>
                  <a:schemeClr val="tx1"/>
                </a:solidFill>
              </a:rPr>
              <a:t>	</a:t>
            </a:r>
            <a:endParaRPr lang="nl-NL" b="1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ZA" b="1" dirty="0">
                <a:solidFill>
                  <a:schemeClr val="tx1"/>
                </a:solidFill>
              </a:rPr>
              <a:t>Name </a:t>
            </a:r>
            <a:endParaRPr lang="en-ZA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dirty="0" smtClean="0">
                <a:solidFill>
                  <a:schemeClr val="tx1"/>
                </a:solidFill>
              </a:rPr>
              <a:t>Propane</a:t>
            </a:r>
            <a:endParaRPr lang="nl-NL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ZA" b="1" dirty="0">
                <a:solidFill>
                  <a:schemeClr val="tx1"/>
                </a:solidFill>
              </a:rPr>
              <a:t>Formula</a:t>
            </a: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419" y="4927041"/>
            <a:ext cx="3385143" cy="141220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9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37"/>
    </mc:Choice>
    <mc:Fallback>
      <p:transition spd="slow" advTm="70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20"/>
            <a:ext cx="6553200" cy="51129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Examples of molecular, structural and condensed formulae: </a:t>
            </a:r>
            <a:endParaRPr lang="en-Z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Molecular </a:t>
            </a:r>
            <a:r>
              <a:rPr lang="en-ZA" b="1" dirty="0" smtClean="0">
                <a:solidFill>
                  <a:schemeClr val="tx1"/>
                </a:solidFill>
              </a:rPr>
              <a:t>formula </a:t>
            </a:r>
            <a:r>
              <a:rPr lang="en-ZA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C</a:t>
            </a:r>
            <a:r>
              <a:rPr lang="nl-NL" baseline="-25000" dirty="0" smtClean="0">
                <a:solidFill>
                  <a:schemeClr val="tx1"/>
                </a:solidFill>
              </a:rPr>
              <a:t>4</a:t>
            </a:r>
            <a:r>
              <a:rPr lang="nl-NL" dirty="0" smtClean="0">
                <a:solidFill>
                  <a:schemeClr val="tx1"/>
                </a:solidFill>
              </a:rPr>
              <a:t>H</a:t>
            </a:r>
            <a:r>
              <a:rPr lang="nl-NL" baseline="-25000" dirty="0" smtClean="0">
                <a:solidFill>
                  <a:schemeClr val="tx1"/>
                </a:solidFill>
              </a:rPr>
              <a:t>10</a:t>
            </a: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Structural formula </a:t>
            </a:r>
            <a:r>
              <a:rPr lang="en-ZA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Condensed formula </a:t>
            </a:r>
            <a:r>
              <a:rPr lang="en-ZA" dirty="0"/>
              <a:t>	</a:t>
            </a: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2</a:t>
            </a: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2</a:t>
            </a: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>
                <a:solidFill>
                  <a:schemeClr val="tx1"/>
                </a:solidFill>
              </a:rPr>
              <a:t>of </a:t>
            </a: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>
                <a:solidFill>
                  <a:schemeClr val="tx1"/>
                </a:solidFill>
              </a:rPr>
              <a:t>3 </a:t>
            </a:r>
            <a:r>
              <a:rPr lang="nl-NL" dirty="0" smtClean="0">
                <a:solidFill>
                  <a:schemeClr val="tx1"/>
                </a:solidFill>
              </a:rPr>
              <a:t>(CH</a:t>
            </a:r>
            <a:r>
              <a:rPr lang="nl-NL" baseline="-25000" dirty="0">
                <a:solidFill>
                  <a:schemeClr val="tx1"/>
                </a:solidFill>
              </a:rPr>
              <a:t>2</a:t>
            </a:r>
            <a:r>
              <a:rPr lang="nl-NL" dirty="0" smtClean="0">
                <a:solidFill>
                  <a:schemeClr val="tx1"/>
                </a:solidFill>
              </a:rPr>
              <a:t>)</a:t>
            </a:r>
            <a:r>
              <a:rPr lang="nl-NL" baseline="-25000" dirty="0" smtClean="0">
                <a:solidFill>
                  <a:schemeClr val="tx1"/>
                </a:solidFill>
              </a:rPr>
              <a:t>2</a:t>
            </a: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NOTE: Groups that are repeated may be written in brackets with the amount of times they are repeated after them. </a:t>
            </a:r>
            <a:r>
              <a:rPr lang="en-ZA" dirty="0"/>
              <a:t>	</a:t>
            </a: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88" y="3146846"/>
            <a:ext cx="3255675" cy="125343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62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86"/>
    </mc:Choice>
    <mc:Fallback>
      <p:transition spd="slow" advTm="79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20"/>
            <a:ext cx="6553200" cy="5112972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Clr>
                <a:prstClr val="black">
                  <a:lumMod val="50000"/>
                  <a:lumOff val="50000"/>
                </a:prstClr>
              </a:buClr>
              <a:buNone/>
            </a:pPr>
            <a:r>
              <a:rPr lang="en-ZA" b="1" dirty="0">
                <a:solidFill>
                  <a:schemeClr val="tx1"/>
                </a:solidFill>
              </a:rPr>
              <a:t>Molecular formula </a:t>
            </a:r>
            <a:endParaRPr lang="en-ZA" b="1" dirty="0" smtClean="0">
              <a:solidFill>
                <a:schemeClr val="tx1"/>
              </a:solidFill>
            </a:endParaRPr>
          </a:p>
          <a:p>
            <a:pPr marL="0" lvl="0" indent="0">
              <a:buClr>
                <a:prstClr val="black">
                  <a:lumMod val="50000"/>
                  <a:lumOff val="50000"/>
                </a:prstClr>
              </a:buClr>
              <a:buNone/>
            </a:pPr>
            <a:r>
              <a:rPr lang="nl-NL" dirty="0" smtClean="0">
                <a:solidFill>
                  <a:schemeClr val="tx1"/>
                </a:solidFill>
              </a:rPr>
              <a:t>C</a:t>
            </a:r>
            <a:r>
              <a:rPr lang="nl-NL" baseline="-25000" dirty="0" smtClean="0">
                <a:solidFill>
                  <a:schemeClr val="tx1"/>
                </a:solidFill>
              </a:rPr>
              <a:t>5</a:t>
            </a:r>
            <a:r>
              <a:rPr lang="nl-NL" dirty="0" smtClean="0">
                <a:solidFill>
                  <a:schemeClr val="tx1"/>
                </a:solidFill>
              </a:rPr>
              <a:t>H</a:t>
            </a:r>
            <a:r>
              <a:rPr lang="nl-NL" baseline="-25000" dirty="0" smtClean="0">
                <a:solidFill>
                  <a:schemeClr val="tx1"/>
                </a:solidFill>
              </a:rPr>
              <a:t>12</a:t>
            </a:r>
            <a:endParaRPr lang="nl-NL" baseline="-25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Structural formula</a:t>
            </a: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Condensed formula </a:t>
            </a:r>
            <a:endParaRPr lang="en-ZA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CH(CH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)CH</a:t>
            </a:r>
            <a:r>
              <a:rPr lang="nl-NL" baseline="-25000" dirty="0" smtClean="0">
                <a:solidFill>
                  <a:schemeClr val="tx1"/>
                </a:solidFill>
              </a:rPr>
              <a:t>2</a:t>
            </a: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>
                <a:solidFill>
                  <a:schemeClr val="tx1"/>
                </a:solidFill>
              </a:rPr>
              <a:t>of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NOTE: Branches are written in brackets after the carbon to which they are bonded. </a:t>
            </a:r>
            <a:r>
              <a:rPr lang="en-ZA" dirty="0"/>
              <a:t>	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518" y="2082259"/>
            <a:ext cx="3303484" cy="2213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870" y="4462674"/>
            <a:ext cx="1654983" cy="10316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7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31"/>
    </mc:Choice>
    <mc:Fallback>
      <p:transition spd="slow" advTm="38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4" name="Line Callout 3 (No Border) 3"/>
          <p:cNvSpPr/>
          <p:nvPr/>
        </p:nvSpPr>
        <p:spPr>
          <a:xfrm flipH="1">
            <a:off x="618225" y="1749273"/>
            <a:ext cx="5134873" cy="1791528"/>
          </a:xfrm>
          <a:prstGeom prst="callout3">
            <a:avLst>
              <a:gd name="adj1" fmla="val 18750"/>
              <a:gd name="adj2" fmla="val -1678"/>
              <a:gd name="adj3" fmla="val 18750"/>
              <a:gd name="adj4" fmla="val -16667"/>
              <a:gd name="adj5" fmla="val 59471"/>
              <a:gd name="adj6" fmla="val -22495"/>
              <a:gd name="adj7" fmla="val 78788"/>
              <a:gd name="adj8" fmla="val -36340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/>
              <a:t>Carbon is the basic building block of organic compounds that is recycled through the earth’s air, water, soil and living organisms.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6" y="4100398"/>
            <a:ext cx="6493436" cy="1431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2800" dirty="0">
                <a:solidFill>
                  <a:schemeClr val="tx1"/>
                </a:solidFill>
              </a:rPr>
              <a:t>Carbon’s electron distribution: </a:t>
            </a:r>
            <a:endParaRPr lang="en-ZA" sz="2800" dirty="0" smtClean="0">
              <a:solidFill>
                <a:schemeClr val="tx1"/>
              </a:solidFill>
            </a:endParaRPr>
          </a:p>
          <a:p>
            <a:pPr marL="360363" indent="-360363">
              <a:buNone/>
            </a:pPr>
            <a:r>
              <a:rPr lang="en-ZA" sz="2800" dirty="0" smtClean="0">
                <a:solidFill>
                  <a:schemeClr val="tx1"/>
                </a:solidFill>
              </a:rPr>
              <a:t>1</a:t>
            </a:r>
            <a:r>
              <a:rPr lang="en-ZA" sz="2800" dirty="0">
                <a:solidFill>
                  <a:schemeClr val="tx1"/>
                </a:solidFill>
              </a:rPr>
              <a:t>. Carbon is found in group IV of the Periodic Table and has four valence electrons. 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0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10"/>
    </mc:Choice>
    <mc:Fallback>
      <p:transition spd="slow" advTm="36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20"/>
            <a:ext cx="6553200" cy="52837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Molecular formula </a:t>
            </a:r>
            <a:endParaRPr lang="en-ZA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C</a:t>
            </a:r>
            <a:r>
              <a:rPr lang="nl-NL" baseline="-25000" dirty="0" smtClean="0">
                <a:solidFill>
                  <a:schemeClr val="tx1"/>
                </a:solidFill>
              </a:rPr>
              <a:t>6</a:t>
            </a:r>
            <a:r>
              <a:rPr lang="nl-NL" dirty="0" smtClean="0">
                <a:solidFill>
                  <a:schemeClr val="tx1"/>
                </a:solidFill>
              </a:rPr>
              <a:t>H</a:t>
            </a:r>
            <a:r>
              <a:rPr lang="nl-NL" baseline="-25000" dirty="0" smtClean="0">
                <a:solidFill>
                  <a:schemeClr val="tx1"/>
                </a:solidFill>
              </a:rPr>
              <a:t>14</a:t>
            </a:r>
            <a:endParaRPr lang="nl-NL" baseline="-25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Structural formula</a:t>
            </a: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Condensed formula </a:t>
            </a:r>
            <a:endParaRPr lang="en-ZA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			</a:t>
            </a:r>
            <a:r>
              <a:rPr lang="nl-NL" b="1" dirty="0" smtClean="0">
                <a:solidFill>
                  <a:schemeClr val="tx1"/>
                </a:solidFill>
              </a:rPr>
              <a:t>or</a:t>
            </a: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			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2</a:t>
            </a:r>
            <a:r>
              <a:rPr lang="nl-NL" dirty="0" smtClean="0">
                <a:solidFill>
                  <a:schemeClr val="tx1"/>
                </a:solidFill>
              </a:rPr>
              <a:t>CH(CH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)CH</a:t>
            </a:r>
            <a:r>
              <a:rPr lang="nl-NL" baseline="-25000" dirty="0" smtClean="0">
                <a:solidFill>
                  <a:schemeClr val="tx1"/>
                </a:solidFill>
              </a:rPr>
              <a:t>2</a:t>
            </a: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NOTE: Brackets indicate that CH3 is a branch and is bonded to the previous C. </a:t>
            </a:r>
            <a:r>
              <a:rPr lang="en-ZA" dirty="0"/>
              <a:t>	</a:t>
            </a: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584" y="2120728"/>
            <a:ext cx="3441380" cy="19685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407" y="4523032"/>
            <a:ext cx="2100519" cy="9566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8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77"/>
    </mc:Choice>
    <mc:Fallback>
      <p:transition spd="slow" advTm="1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20"/>
            <a:ext cx="6553200" cy="51129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Molecular formula </a:t>
            </a:r>
            <a:endParaRPr lang="en-ZA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C</a:t>
            </a:r>
            <a:r>
              <a:rPr lang="nl-NL" baseline="-25000" dirty="0" smtClean="0">
                <a:solidFill>
                  <a:schemeClr val="tx1"/>
                </a:solidFill>
              </a:rPr>
              <a:t>4</a:t>
            </a:r>
            <a:r>
              <a:rPr lang="nl-NL" dirty="0" smtClean="0">
                <a:solidFill>
                  <a:schemeClr val="tx1"/>
                </a:solidFill>
              </a:rPr>
              <a:t>H</a:t>
            </a:r>
            <a:r>
              <a:rPr lang="nl-NL" baseline="-25000" dirty="0" smtClean="0">
                <a:solidFill>
                  <a:schemeClr val="tx1"/>
                </a:solidFill>
              </a:rPr>
              <a:t>8</a:t>
            </a:r>
            <a:endParaRPr lang="nl-NL" baseline="-25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Structural formula</a:t>
            </a: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Condensed formula </a:t>
            </a:r>
            <a:endParaRPr lang="en-ZA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CH=CHCH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NOTE: Keep the double bond. </a:t>
            </a:r>
            <a:r>
              <a:rPr lang="en-ZA" dirty="0"/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77" y="3361152"/>
            <a:ext cx="3778020" cy="14618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7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56"/>
    </mc:Choice>
    <mc:Fallback>
      <p:transition spd="slow" advTm="30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20"/>
            <a:ext cx="6553200" cy="54596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2400" b="1" dirty="0">
                <a:solidFill>
                  <a:schemeClr val="tx1"/>
                </a:solidFill>
              </a:rPr>
              <a:t>Molecular formula</a:t>
            </a:r>
            <a:r>
              <a:rPr lang="nl-NL" sz="2400" b="1" dirty="0" smtClean="0">
                <a:solidFill>
                  <a:schemeClr val="tx1"/>
                </a:solidFill>
              </a:rPr>
              <a:t> 		</a:t>
            </a:r>
            <a:r>
              <a:rPr lang="en-ZA" sz="2400" b="1" dirty="0" smtClean="0">
                <a:solidFill>
                  <a:schemeClr val="tx1"/>
                </a:solidFill>
              </a:rPr>
              <a:t>Structural </a:t>
            </a:r>
            <a:r>
              <a:rPr lang="en-ZA" sz="2400" b="1" dirty="0">
                <a:solidFill>
                  <a:schemeClr val="tx1"/>
                </a:solidFill>
              </a:rPr>
              <a:t>formula </a:t>
            </a:r>
            <a:endParaRPr lang="nl-NL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sz="2400" dirty="0" smtClean="0">
                <a:solidFill>
                  <a:schemeClr val="tx1"/>
                </a:solidFill>
              </a:rPr>
              <a:t>C</a:t>
            </a:r>
            <a:r>
              <a:rPr lang="nl-NL" sz="2400" baseline="-25000" dirty="0" smtClean="0">
                <a:solidFill>
                  <a:schemeClr val="tx1"/>
                </a:solidFill>
              </a:rPr>
              <a:t>5</a:t>
            </a:r>
            <a:r>
              <a:rPr lang="nl-NL" sz="2400" dirty="0" smtClean="0">
                <a:solidFill>
                  <a:schemeClr val="tx1"/>
                </a:solidFill>
              </a:rPr>
              <a:t>H</a:t>
            </a:r>
            <a:r>
              <a:rPr lang="nl-NL" sz="2400" baseline="-25000" dirty="0" smtClean="0">
                <a:solidFill>
                  <a:schemeClr val="tx1"/>
                </a:solidFill>
              </a:rPr>
              <a:t>11</a:t>
            </a:r>
            <a:r>
              <a:rPr lang="nl-NL" sz="2400" dirty="0" smtClean="0">
                <a:solidFill>
                  <a:schemeClr val="tx1"/>
                </a:solidFill>
              </a:rPr>
              <a:t>OH</a:t>
            </a:r>
            <a:endParaRPr lang="nl-NL" sz="2400" baseline="-25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sz="2400" b="1" dirty="0" smtClean="0">
                <a:solidFill>
                  <a:schemeClr val="tx1"/>
                </a:solidFill>
              </a:rPr>
              <a:t>OR</a:t>
            </a:r>
          </a:p>
          <a:p>
            <a:pPr marL="0" indent="0">
              <a:buNone/>
            </a:pPr>
            <a:r>
              <a:rPr lang="nl-NL" sz="2400" dirty="0" smtClean="0">
                <a:solidFill>
                  <a:schemeClr val="tx1"/>
                </a:solidFill>
              </a:rPr>
              <a:t>C</a:t>
            </a:r>
            <a:r>
              <a:rPr lang="nl-NL" sz="2400" baseline="-25000" dirty="0" smtClean="0">
                <a:solidFill>
                  <a:schemeClr val="tx1"/>
                </a:solidFill>
              </a:rPr>
              <a:t>5</a:t>
            </a:r>
            <a:r>
              <a:rPr lang="nl-NL" sz="2400" dirty="0" smtClean="0">
                <a:solidFill>
                  <a:schemeClr val="tx1"/>
                </a:solidFill>
              </a:rPr>
              <a:t>H</a:t>
            </a:r>
            <a:r>
              <a:rPr lang="nl-NL" sz="2400" baseline="-25000" dirty="0" smtClean="0">
                <a:solidFill>
                  <a:schemeClr val="tx1"/>
                </a:solidFill>
              </a:rPr>
              <a:t>12</a:t>
            </a:r>
            <a:r>
              <a:rPr lang="nl-NL" sz="2400" dirty="0" smtClean="0">
                <a:solidFill>
                  <a:schemeClr val="tx1"/>
                </a:solidFill>
              </a:rPr>
              <a:t>O</a:t>
            </a:r>
            <a:endParaRPr lang="nl-NL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sz="2400" b="1" dirty="0">
                <a:solidFill>
                  <a:schemeClr val="tx1"/>
                </a:solidFill>
              </a:rPr>
              <a:t>Condensed formula </a:t>
            </a:r>
            <a:endParaRPr lang="en-ZA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sz="2400" dirty="0" smtClean="0">
                <a:solidFill>
                  <a:schemeClr val="tx1"/>
                </a:solidFill>
              </a:rPr>
              <a:t>CH</a:t>
            </a:r>
            <a:r>
              <a:rPr lang="nl-NL" sz="2400" baseline="-25000" dirty="0" smtClean="0">
                <a:solidFill>
                  <a:schemeClr val="tx1"/>
                </a:solidFill>
              </a:rPr>
              <a:t>3</a:t>
            </a:r>
            <a:r>
              <a:rPr lang="nl-NL" sz="2400" dirty="0" smtClean="0">
                <a:solidFill>
                  <a:schemeClr val="tx1"/>
                </a:solidFill>
              </a:rPr>
              <a:t>CH</a:t>
            </a:r>
            <a:r>
              <a:rPr lang="nl-NL" sz="2400" baseline="-25000" dirty="0" smtClean="0">
                <a:solidFill>
                  <a:schemeClr val="tx1"/>
                </a:solidFill>
              </a:rPr>
              <a:t>2</a:t>
            </a:r>
            <a:r>
              <a:rPr lang="nl-NL" sz="2400" dirty="0" smtClean="0">
                <a:solidFill>
                  <a:schemeClr val="tx1"/>
                </a:solidFill>
              </a:rPr>
              <a:t>CH(CH</a:t>
            </a:r>
            <a:r>
              <a:rPr lang="nl-NL" sz="2400" baseline="-25000" dirty="0" smtClean="0">
                <a:solidFill>
                  <a:schemeClr val="tx1"/>
                </a:solidFill>
              </a:rPr>
              <a:t>3</a:t>
            </a:r>
            <a:r>
              <a:rPr lang="nl-NL" sz="2400" dirty="0" smtClean="0">
                <a:solidFill>
                  <a:schemeClr val="tx1"/>
                </a:solidFill>
              </a:rPr>
              <a:t>)CH</a:t>
            </a:r>
            <a:r>
              <a:rPr lang="nl-NL" sz="2400" baseline="-25000" dirty="0" smtClean="0">
                <a:solidFill>
                  <a:schemeClr val="tx1"/>
                </a:solidFill>
              </a:rPr>
              <a:t>2</a:t>
            </a:r>
            <a:r>
              <a:rPr lang="nl-NL" sz="2400" dirty="0" smtClean="0">
                <a:solidFill>
                  <a:schemeClr val="tx1"/>
                </a:solidFill>
              </a:rPr>
              <a:t>OH  </a:t>
            </a:r>
            <a:r>
              <a:rPr lang="nl-NL" sz="2400" b="1" dirty="0" smtClean="0">
                <a:solidFill>
                  <a:schemeClr val="tx1"/>
                </a:solidFill>
              </a:rPr>
              <a:t>or</a:t>
            </a:r>
            <a:r>
              <a:rPr lang="nl-NL" sz="2400" dirty="0" smtClean="0">
                <a:solidFill>
                  <a:schemeClr val="tx1"/>
                </a:solidFill>
              </a:rPr>
              <a:t>   </a:t>
            </a:r>
            <a:endParaRPr lang="nl-NL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sz="2400" dirty="0">
                <a:solidFill>
                  <a:schemeClr val="tx1"/>
                </a:solidFill>
              </a:rPr>
              <a:t>NOTE: The sequence of the OH is important. The O is between the C and the H so that there can be a single bond with the O, which is in turn bonded to the H. 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566" y="1649478"/>
            <a:ext cx="3765599" cy="2129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337" y="4103439"/>
            <a:ext cx="1959209" cy="8923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72"/>
    </mc:Choice>
    <mc:Fallback>
      <p:transition spd="slow" advTm="2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20"/>
            <a:ext cx="6553200" cy="51129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2400" b="1" dirty="0">
                <a:solidFill>
                  <a:schemeClr val="tx1"/>
                </a:solidFill>
              </a:rPr>
              <a:t>Molecular formula</a:t>
            </a:r>
            <a:r>
              <a:rPr lang="nl-NL" sz="2400" b="1" dirty="0" smtClean="0">
                <a:solidFill>
                  <a:schemeClr val="tx1"/>
                </a:solidFill>
              </a:rPr>
              <a:t> 		</a:t>
            </a:r>
            <a:r>
              <a:rPr lang="en-ZA" sz="2400" b="1" dirty="0" smtClean="0">
                <a:solidFill>
                  <a:schemeClr val="tx1"/>
                </a:solidFill>
              </a:rPr>
              <a:t>Structural </a:t>
            </a:r>
            <a:r>
              <a:rPr lang="en-ZA" sz="2400" b="1" dirty="0">
                <a:solidFill>
                  <a:schemeClr val="tx1"/>
                </a:solidFill>
              </a:rPr>
              <a:t>formula </a:t>
            </a:r>
            <a:endParaRPr lang="nl-NL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sz="2400" dirty="0" smtClean="0">
                <a:solidFill>
                  <a:schemeClr val="tx1"/>
                </a:solidFill>
              </a:rPr>
              <a:t>CH</a:t>
            </a:r>
            <a:r>
              <a:rPr lang="nl-NL" sz="2400" baseline="-25000" dirty="0" smtClean="0">
                <a:solidFill>
                  <a:schemeClr val="tx1"/>
                </a:solidFill>
              </a:rPr>
              <a:t>3</a:t>
            </a:r>
            <a:r>
              <a:rPr lang="nl-NL" sz="2400" dirty="0" smtClean="0">
                <a:solidFill>
                  <a:schemeClr val="tx1"/>
                </a:solidFill>
              </a:rPr>
              <a:t>CHO</a:t>
            </a:r>
            <a:endParaRPr lang="nl-NL" sz="2400" baseline="-25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sz="2400" b="1" dirty="0" smtClean="0">
                <a:solidFill>
                  <a:schemeClr val="tx1"/>
                </a:solidFill>
              </a:rPr>
              <a:t>OR</a:t>
            </a:r>
            <a:endParaRPr lang="nl-NL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sz="2400" dirty="0" smtClean="0">
                <a:solidFill>
                  <a:schemeClr val="tx1"/>
                </a:solidFill>
              </a:rPr>
              <a:t>C</a:t>
            </a:r>
            <a:r>
              <a:rPr lang="nl-NL" sz="2400" baseline="-25000" dirty="0" smtClean="0">
                <a:solidFill>
                  <a:schemeClr val="tx1"/>
                </a:solidFill>
              </a:rPr>
              <a:t>2</a:t>
            </a:r>
            <a:r>
              <a:rPr lang="nl-NL" sz="2400" dirty="0" smtClean="0">
                <a:solidFill>
                  <a:schemeClr val="tx1"/>
                </a:solidFill>
              </a:rPr>
              <a:t>H</a:t>
            </a:r>
            <a:r>
              <a:rPr lang="nl-NL" sz="2400" baseline="-25000" dirty="0">
                <a:solidFill>
                  <a:schemeClr val="tx1"/>
                </a:solidFill>
              </a:rPr>
              <a:t>4</a:t>
            </a:r>
            <a:r>
              <a:rPr lang="nl-NL" sz="2400" dirty="0" smtClean="0">
                <a:solidFill>
                  <a:schemeClr val="tx1"/>
                </a:solidFill>
              </a:rPr>
              <a:t>O</a:t>
            </a:r>
            <a:endParaRPr lang="nl-NL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sz="2400" b="1" dirty="0">
                <a:solidFill>
                  <a:schemeClr val="tx1"/>
                </a:solidFill>
              </a:rPr>
              <a:t>Condensed formula </a:t>
            </a:r>
            <a:endParaRPr lang="en-ZA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sz="2400" dirty="0" smtClean="0">
                <a:solidFill>
                  <a:schemeClr val="tx1"/>
                </a:solidFill>
              </a:rPr>
              <a:t>CH</a:t>
            </a:r>
            <a:r>
              <a:rPr lang="nl-NL" sz="2400" baseline="-25000" dirty="0" smtClean="0">
                <a:solidFill>
                  <a:schemeClr val="tx1"/>
                </a:solidFill>
              </a:rPr>
              <a:t>3</a:t>
            </a:r>
            <a:r>
              <a:rPr lang="nl-NL" sz="2400" dirty="0" smtClean="0">
                <a:solidFill>
                  <a:schemeClr val="tx1"/>
                </a:solidFill>
              </a:rPr>
              <a:t>CHO   </a:t>
            </a:r>
            <a:r>
              <a:rPr lang="nl-NL" sz="2400" b="1" dirty="0" smtClean="0">
                <a:solidFill>
                  <a:schemeClr val="tx1"/>
                </a:solidFill>
              </a:rPr>
              <a:t>or</a:t>
            </a:r>
            <a:r>
              <a:rPr lang="nl-NL" sz="2400" dirty="0" smtClean="0">
                <a:solidFill>
                  <a:schemeClr val="tx1"/>
                </a:solidFill>
              </a:rPr>
              <a:t> </a:t>
            </a:r>
            <a:endParaRPr lang="nl-NL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sz="2400" dirty="0">
                <a:solidFill>
                  <a:schemeClr val="tx1"/>
                </a:solidFill>
              </a:rPr>
              <a:t>NOTE: The sequence of the HO is important. The H is between the C and the O so that there can be a double bond with the O. </a:t>
            </a:r>
            <a:r>
              <a:rPr lang="en-ZA" sz="2400" dirty="0"/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004" y="1702501"/>
            <a:ext cx="2374344" cy="1439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864" y="4079631"/>
            <a:ext cx="927896" cy="98975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8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89"/>
    </mc:Choice>
    <mc:Fallback>
      <p:transition spd="slow" advTm="11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84563" y="1217048"/>
            <a:ext cx="6553200" cy="5112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Molecular formula</a:t>
            </a:r>
            <a:r>
              <a:rPr lang="nl-NL" b="1" dirty="0" smtClean="0">
                <a:solidFill>
                  <a:schemeClr val="tx1"/>
                </a:solidFill>
              </a:rPr>
              <a:t> 	</a:t>
            </a:r>
            <a:r>
              <a:rPr lang="en-ZA" b="1" dirty="0" smtClean="0">
                <a:solidFill>
                  <a:schemeClr val="tx1"/>
                </a:solidFill>
              </a:rPr>
              <a:t>Structural </a:t>
            </a:r>
            <a:r>
              <a:rPr lang="en-ZA" b="1" dirty="0">
                <a:solidFill>
                  <a:schemeClr val="tx1"/>
                </a:solidFill>
              </a:rPr>
              <a:t>formula </a:t>
            </a: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COOH</a:t>
            </a:r>
            <a:endParaRPr lang="nl-NL" baseline="-25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b="1" dirty="0" smtClean="0">
                <a:solidFill>
                  <a:schemeClr val="tx1"/>
                </a:solidFill>
              </a:rPr>
              <a:t>OR</a:t>
            </a: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C</a:t>
            </a:r>
            <a:r>
              <a:rPr lang="nl-NL" baseline="-25000" dirty="0" smtClean="0">
                <a:solidFill>
                  <a:schemeClr val="tx1"/>
                </a:solidFill>
              </a:rPr>
              <a:t>2</a:t>
            </a:r>
            <a:r>
              <a:rPr lang="nl-NL" dirty="0" smtClean="0">
                <a:solidFill>
                  <a:schemeClr val="tx1"/>
                </a:solidFill>
              </a:rPr>
              <a:t>H</a:t>
            </a:r>
            <a:r>
              <a:rPr lang="nl-NL" baseline="-25000" dirty="0" smtClean="0">
                <a:solidFill>
                  <a:schemeClr val="tx1"/>
                </a:solidFill>
              </a:rPr>
              <a:t>4</a:t>
            </a:r>
            <a:r>
              <a:rPr lang="nl-NL" dirty="0" smtClean="0">
                <a:solidFill>
                  <a:schemeClr val="tx1"/>
                </a:solidFill>
              </a:rPr>
              <a:t>O</a:t>
            </a:r>
            <a:r>
              <a:rPr lang="nl-NL" baseline="-25000" dirty="0" smtClean="0">
                <a:solidFill>
                  <a:schemeClr val="tx1"/>
                </a:solidFill>
              </a:rPr>
              <a:t>2</a:t>
            </a:r>
            <a:endParaRPr lang="nl-NL" b="1" baseline="-25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Condensed formula </a:t>
            </a:r>
            <a:endParaRPr lang="en-ZA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CO</a:t>
            </a:r>
            <a:r>
              <a:rPr lang="nl-NL" baseline="-25000" dirty="0" smtClean="0">
                <a:solidFill>
                  <a:schemeClr val="tx1"/>
                </a:solidFill>
              </a:rPr>
              <a:t>2</a:t>
            </a:r>
            <a:r>
              <a:rPr lang="nl-NL" dirty="0" smtClean="0">
                <a:solidFill>
                  <a:schemeClr val="tx1"/>
                </a:solidFill>
              </a:rPr>
              <a:t>H   </a:t>
            </a:r>
            <a:r>
              <a:rPr lang="nl-NL" b="1" dirty="0" smtClean="0">
                <a:solidFill>
                  <a:schemeClr val="tx1"/>
                </a:solidFill>
              </a:rPr>
              <a:t>or</a:t>
            </a:r>
            <a:r>
              <a:rPr lang="nl-NL" dirty="0" smtClean="0">
                <a:solidFill>
                  <a:schemeClr val="tx1"/>
                </a:solidFill>
              </a:rPr>
              <a:t>   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COOH     </a:t>
            </a:r>
            <a:r>
              <a:rPr lang="nl-NL" b="1" dirty="0" smtClean="0">
                <a:solidFill>
                  <a:schemeClr val="tx1"/>
                </a:solidFill>
              </a:rPr>
              <a:t>or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785" y="1759178"/>
            <a:ext cx="2952803" cy="1394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474" y="4485388"/>
            <a:ext cx="1532398" cy="11042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9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80"/>
    </mc:Choice>
    <mc:Fallback>
      <p:transition spd="slow" advTm="18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20"/>
            <a:ext cx="6553200" cy="5112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Molecular formula</a:t>
            </a:r>
            <a:r>
              <a:rPr lang="nl-NL" b="1" dirty="0" smtClean="0">
                <a:solidFill>
                  <a:schemeClr val="tx1"/>
                </a:solidFill>
              </a:rPr>
              <a:t> 	</a:t>
            </a:r>
            <a:r>
              <a:rPr lang="en-ZA" b="1" dirty="0" smtClean="0">
                <a:solidFill>
                  <a:schemeClr val="tx1"/>
                </a:solidFill>
              </a:rPr>
              <a:t>Structural </a:t>
            </a:r>
            <a:r>
              <a:rPr lang="en-ZA" b="1" dirty="0">
                <a:solidFill>
                  <a:schemeClr val="tx1"/>
                </a:solidFill>
              </a:rPr>
              <a:t>formula </a:t>
            </a: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C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H</a:t>
            </a:r>
            <a:r>
              <a:rPr lang="nl-NL" baseline="-25000" dirty="0" smtClean="0">
                <a:solidFill>
                  <a:schemeClr val="tx1"/>
                </a:solidFill>
              </a:rPr>
              <a:t>6</a:t>
            </a:r>
            <a:r>
              <a:rPr lang="nl-NL" dirty="0" smtClean="0">
                <a:solidFill>
                  <a:schemeClr val="tx1"/>
                </a:solidFill>
              </a:rPr>
              <a:t>O</a:t>
            </a:r>
            <a:r>
              <a:rPr lang="nl-NL" baseline="-25000" dirty="0" smtClean="0">
                <a:solidFill>
                  <a:schemeClr val="tx1"/>
                </a:solidFill>
              </a:rPr>
              <a:t>2</a:t>
            </a:r>
            <a:endParaRPr lang="nl-NL" baseline="-25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baseline="-25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Condensed formula </a:t>
            </a:r>
            <a:endParaRPr lang="en-ZA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CO</a:t>
            </a:r>
            <a:r>
              <a:rPr lang="nl-NL" baseline="-25000" dirty="0" smtClean="0">
                <a:solidFill>
                  <a:schemeClr val="tx1"/>
                </a:solidFill>
              </a:rPr>
              <a:t>2</a:t>
            </a: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b="1" dirty="0" smtClean="0">
                <a:solidFill>
                  <a:schemeClr val="tx1"/>
                </a:solidFill>
              </a:rPr>
              <a:t>or</a:t>
            </a:r>
            <a:r>
              <a:rPr lang="nl-NL" dirty="0" smtClean="0">
                <a:solidFill>
                  <a:schemeClr val="tx1"/>
                </a:solidFill>
              </a:rPr>
              <a:t> CH</a:t>
            </a:r>
            <a:r>
              <a:rPr lang="nl-NL" baseline="-25000" dirty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COOCH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b="1" dirty="0" smtClean="0">
                <a:solidFill>
                  <a:schemeClr val="tx1"/>
                </a:solidFill>
              </a:rPr>
              <a:t>or</a:t>
            </a:r>
            <a:endParaRPr lang="nl-NL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337" y="1734567"/>
            <a:ext cx="3881828" cy="1502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202" y="3849212"/>
            <a:ext cx="1676154" cy="120781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8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30"/>
    </mc:Choice>
    <mc:Fallback>
      <p:transition spd="slow" advTm="35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20"/>
            <a:ext cx="6553200" cy="5112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Molecular formula</a:t>
            </a:r>
            <a:r>
              <a:rPr lang="nl-NL" b="1" dirty="0" smtClean="0">
                <a:solidFill>
                  <a:schemeClr val="tx1"/>
                </a:solidFill>
              </a:rPr>
              <a:t>        </a:t>
            </a: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C</a:t>
            </a:r>
            <a:r>
              <a:rPr lang="nl-NL" baseline="-25000" dirty="0" smtClean="0">
                <a:solidFill>
                  <a:schemeClr val="tx1"/>
                </a:solidFill>
              </a:rPr>
              <a:t>5</a:t>
            </a:r>
            <a:r>
              <a:rPr lang="nl-NL" dirty="0" smtClean="0">
                <a:solidFill>
                  <a:schemeClr val="tx1"/>
                </a:solidFill>
              </a:rPr>
              <a:t>H</a:t>
            </a:r>
            <a:r>
              <a:rPr lang="nl-NL" baseline="-25000" dirty="0" smtClean="0">
                <a:solidFill>
                  <a:schemeClr val="tx1"/>
                </a:solidFill>
              </a:rPr>
              <a:t>10</a:t>
            </a:r>
            <a:r>
              <a:rPr lang="nl-NL" dirty="0" smtClean="0">
                <a:solidFill>
                  <a:schemeClr val="tx1"/>
                </a:solidFill>
              </a:rPr>
              <a:t>O</a:t>
            </a:r>
            <a:endParaRPr lang="nl-NL" b="1" baseline="-25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Structural formula</a:t>
            </a: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Condensed formula </a:t>
            </a:r>
            <a:endParaRPr lang="en-ZA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2</a:t>
            </a:r>
            <a:r>
              <a:rPr lang="nl-NL" dirty="0" smtClean="0">
                <a:solidFill>
                  <a:schemeClr val="tx1"/>
                </a:solidFill>
              </a:rPr>
              <a:t>COCH</a:t>
            </a:r>
            <a:r>
              <a:rPr lang="nl-NL" baseline="-25000" dirty="0" smtClean="0">
                <a:solidFill>
                  <a:schemeClr val="tx1"/>
                </a:solidFill>
              </a:rPr>
              <a:t>2</a:t>
            </a:r>
            <a:r>
              <a:rPr lang="nl-NL" dirty="0" smtClean="0">
                <a:solidFill>
                  <a:schemeClr val="tx1"/>
                </a:solidFill>
              </a:rPr>
              <a:t>CH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       or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05" y="3021134"/>
            <a:ext cx="4670785" cy="1543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694" y="4963154"/>
            <a:ext cx="1844330" cy="9413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5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9"/>
    </mc:Choice>
    <mc:Fallback>
      <p:transition spd="slow" advTm="10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8" name="Line Callout 3 (No Border) 7"/>
          <p:cNvSpPr/>
          <p:nvPr/>
        </p:nvSpPr>
        <p:spPr>
          <a:xfrm flipH="1">
            <a:off x="416859" y="2156041"/>
            <a:ext cx="5742819" cy="1243943"/>
          </a:xfrm>
          <a:prstGeom prst="callout3">
            <a:avLst>
              <a:gd name="adj1" fmla="val 18750"/>
              <a:gd name="adj2" fmla="val -1678"/>
              <a:gd name="adj3" fmla="val 1747"/>
              <a:gd name="adj4" fmla="val -9605"/>
              <a:gd name="adj5" fmla="val 16255"/>
              <a:gd name="adj6" fmla="val -19588"/>
              <a:gd name="adj7" fmla="val 83089"/>
              <a:gd name="adj8" fmla="val -25571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400" dirty="0"/>
              <a:t>Saturated hydrocarbons are hydrocarbons that contain only single covalent bonds between the carbon atoms.</a:t>
            </a:r>
            <a:endParaRPr lang="en-US" sz="2400" dirty="0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324974" y="1294953"/>
            <a:ext cx="6493436" cy="559293"/>
          </a:xfrm>
        </p:spPr>
        <p:txBody>
          <a:bodyPr>
            <a:normAutofit/>
          </a:bodyPr>
          <a:lstStyle/>
          <a:p>
            <a:pPr marL="719138" indent="-719138">
              <a:buNone/>
            </a:pPr>
            <a:r>
              <a:rPr lang="nl-NL" sz="2800" b="1" dirty="0" smtClean="0">
                <a:solidFill>
                  <a:schemeClr val="tx1"/>
                </a:solidFill>
              </a:rPr>
              <a:t>2.5 </a:t>
            </a:r>
            <a:r>
              <a:rPr lang="en-ZA" sz="2800" b="1" dirty="0">
                <a:solidFill>
                  <a:schemeClr val="tx1"/>
                </a:solidFill>
              </a:rPr>
              <a:t>Saturated hydrocarbons </a:t>
            </a:r>
            <a:endParaRPr lang="nl-NL" sz="28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324974" y="3678893"/>
            <a:ext cx="6493436" cy="559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138" indent="-719138">
              <a:buNone/>
            </a:pPr>
            <a:r>
              <a:rPr lang="nl-NL" sz="2800" b="1" dirty="0" smtClean="0">
                <a:solidFill>
                  <a:schemeClr val="tx1"/>
                </a:solidFill>
              </a:rPr>
              <a:t>2.6 </a:t>
            </a:r>
            <a:r>
              <a:rPr lang="en-ZA" sz="2800" b="1" dirty="0">
                <a:solidFill>
                  <a:schemeClr val="tx1"/>
                </a:solidFill>
              </a:rPr>
              <a:t>Unsaturated hydrocarbons </a:t>
            </a:r>
            <a:endParaRPr lang="nl-NL" sz="2800" b="1" dirty="0">
              <a:solidFill>
                <a:schemeClr val="tx1"/>
              </a:solidFill>
            </a:endParaRPr>
          </a:p>
        </p:txBody>
      </p:sp>
      <p:sp>
        <p:nvSpPr>
          <p:cNvPr id="7" name="Line Callout 3 (No Border) 6"/>
          <p:cNvSpPr/>
          <p:nvPr/>
        </p:nvSpPr>
        <p:spPr>
          <a:xfrm flipH="1">
            <a:off x="416859" y="4708701"/>
            <a:ext cx="5742819" cy="1381841"/>
          </a:xfrm>
          <a:prstGeom prst="callout3">
            <a:avLst>
              <a:gd name="adj1" fmla="val 18750"/>
              <a:gd name="adj2" fmla="val -1678"/>
              <a:gd name="adj3" fmla="val 1747"/>
              <a:gd name="adj4" fmla="val -9605"/>
              <a:gd name="adj5" fmla="val 16255"/>
              <a:gd name="adj6" fmla="val -19588"/>
              <a:gd name="adj7" fmla="val -113882"/>
              <a:gd name="adj8" fmla="val -25741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400" dirty="0"/>
              <a:t>Unsaturated hydrocarbons are hydrocarbons that contain one or more covalent double or triple bond between the carbon atoms.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42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233"/>
    </mc:Choice>
    <mc:Fallback>
      <p:transition spd="slow" advTm="140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8" name="Line Callout 3 (No Border) 7"/>
          <p:cNvSpPr/>
          <p:nvPr/>
        </p:nvSpPr>
        <p:spPr>
          <a:xfrm flipH="1">
            <a:off x="237392" y="1854246"/>
            <a:ext cx="6216162" cy="1243943"/>
          </a:xfrm>
          <a:prstGeom prst="callout3">
            <a:avLst>
              <a:gd name="adj1" fmla="val 18750"/>
              <a:gd name="adj2" fmla="val -1678"/>
              <a:gd name="adj3" fmla="val 22244"/>
              <a:gd name="adj4" fmla="val -8615"/>
              <a:gd name="adj5" fmla="val 60077"/>
              <a:gd name="adj6" fmla="val -8839"/>
              <a:gd name="adj7" fmla="val 105707"/>
              <a:gd name="adj8" fmla="val -18170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400" dirty="0"/>
              <a:t>Compounds with the same molecular formula, but different structural formulae, are known as structural isomers.</a:t>
            </a:r>
            <a:endParaRPr lang="en-US" sz="2400" dirty="0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324974" y="1294953"/>
            <a:ext cx="6493436" cy="559293"/>
          </a:xfrm>
        </p:spPr>
        <p:txBody>
          <a:bodyPr>
            <a:normAutofit/>
          </a:bodyPr>
          <a:lstStyle/>
          <a:p>
            <a:pPr marL="719138" indent="-719138">
              <a:buNone/>
            </a:pPr>
            <a:r>
              <a:rPr lang="nl-NL" sz="2800" b="1" dirty="0" smtClean="0">
                <a:solidFill>
                  <a:schemeClr val="tx1"/>
                </a:solidFill>
              </a:rPr>
              <a:t>2.7 </a:t>
            </a:r>
            <a:r>
              <a:rPr lang="en-ZA" sz="2800" b="1" dirty="0">
                <a:solidFill>
                  <a:schemeClr val="tx1"/>
                </a:solidFill>
              </a:rPr>
              <a:t>Isomers </a:t>
            </a:r>
            <a:endParaRPr lang="nl-NL" sz="28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324974" y="3226777"/>
            <a:ext cx="6493436" cy="3147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l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Char char=""/>
              <a:defRPr lang="en-US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800" dirty="0">
                <a:solidFill>
                  <a:schemeClr val="tx1"/>
                </a:solidFill>
              </a:rPr>
              <a:t>Isomers can be the following: </a:t>
            </a:r>
          </a:p>
          <a:p>
            <a:pPr marL="0" indent="0">
              <a:buNone/>
            </a:pPr>
            <a:r>
              <a:rPr lang="en-ZA" sz="2800" dirty="0">
                <a:solidFill>
                  <a:schemeClr val="tx1"/>
                </a:solidFill>
              </a:rPr>
              <a:t>• chain isomers: different chains; </a:t>
            </a:r>
            <a:r>
              <a:rPr lang="en-ZA" sz="2800" dirty="0" smtClean="0">
                <a:solidFill>
                  <a:schemeClr val="tx1"/>
                </a:solidFill>
              </a:rPr>
              <a:t/>
            </a:r>
            <a:br>
              <a:rPr lang="en-ZA" sz="2800" dirty="0" smtClean="0">
                <a:solidFill>
                  <a:schemeClr val="tx1"/>
                </a:solidFill>
              </a:rPr>
            </a:br>
            <a:r>
              <a:rPr lang="en-ZA" sz="2800" dirty="0" smtClean="0">
                <a:solidFill>
                  <a:schemeClr val="tx1"/>
                </a:solidFill>
              </a:rPr>
              <a:t>• </a:t>
            </a:r>
            <a:r>
              <a:rPr lang="en-ZA" sz="2800" dirty="0">
                <a:solidFill>
                  <a:schemeClr val="tx1"/>
                </a:solidFill>
              </a:rPr>
              <a:t>positional isomers: different positions of </a:t>
            </a:r>
            <a:r>
              <a:rPr lang="en-ZA" sz="2800" dirty="0" smtClean="0">
                <a:solidFill>
                  <a:schemeClr val="tx1"/>
                </a:solidFill>
              </a:rPr>
              <a:t/>
            </a:r>
            <a:br>
              <a:rPr lang="en-ZA" sz="2800" dirty="0" smtClean="0">
                <a:solidFill>
                  <a:schemeClr val="tx1"/>
                </a:solidFill>
              </a:rPr>
            </a:br>
            <a:r>
              <a:rPr lang="en-ZA" sz="2800" dirty="0" smtClean="0">
                <a:solidFill>
                  <a:schemeClr val="tx1"/>
                </a:solidFill>
              </a:rPr>
              <a:t>   the </a:t>
            </a:r>
            <a:r>
              <a:rPr lang="en-ZA" sz="2800" dirty="0">
                <a:solidFill>
                  <a:schemeClr val="tx1"/>
                </a:solidFill>
              </a:rPr>
              <a:t>same functional group; </a:t>
            </a:r>
            <a:r>
              <a:rPr lang="en-ZA" sz="2800" dirty="0" smtClean="0">
                <a:solidFill>
                  <a:schemeClr val="tx1"/>
                </a:solidFill>
              </a:rPr>
              <a:t/>
            </a:r>
            <a:br>
              <a:rPr lang="en-ZA" sz="2800" dirty="0" smtClean="0">
                <a:solidFill>
                  <a:schemeClr val="tx1"/>
                </a:solidFill>
              </a:rPr>
            </a:br>
            <a:r>
              <a:rPr lang="en-ZA" sz="2800" dirty="0" smtClean="0">
                <a:solidFill>
                  <a:schemeClr val="tx1"/>
                </a:solidFill>
              </a:rPr>
              <a:t>• </a:t>
            </a:r>
            <a:r>
              <a:rPr lang="en-ZA" sz="2800" dirty="0">
                <a:solidFill>
                  <a:schemeClr val="tx1"/>
                </a:solidFill>
              </a:rPr>
              <a:t>functional isomers: different functional </a:t>
            </a:r>
            <a:r>
              <a:rPr lang="en-ZA" sz="2800" dirty="0" smtClean="0">
                <a:solidFill>
                  <a:schemeClr val="tx1"/>
                </a:solidFill>
              </a:rPr>
              <a:t/>
            </a:r>
            <a:br>
              <a:rPr lang="en-ZA" sz="2800" dirty="0" smtClean="0">
                <a:solidFill>
                  <a:schemeClr val="tx1"/>
                </a:solidFill>
              </a:rPr>
            </a:br>
            <a:r>
              <a:rPr lang="en-ZA" sz="2800" dirty="0" smtClean="0">
                <a:solidFill>
                  <a:schemeClr val="tx1"/>
                </a:solidFill>
              </a:rPr>
              <a:t>   groups</a:t>
            </a:r>
            <a:r>
              <a:rPr lang="en-ZA" sz="2800" dirty="0">
                <a:solidFill>
                  <a:schemeClr val="tx1"/>
                </a:solidFill>
              </a:rPr>
              <a:t>.</a:t>
            </a:r>
            <a:endParaRPr lang="nl-NL" sz="2800" b="1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0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15"/>
    </mc:Choice>
    <mc:Fallback>
      <p:transition spd="slow" advTm="88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7" y="1327868"/>
            <a:ext cx="6553200" cy="1375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Example: two chain isomers of </a:t>
            </a:r>
            <a:r>
              <a:rPr lang="nl-NL" dirty="0" smtClean="0">
                <a:solidFill>
                  <a:schemeClr val="tx1"/>
                </a:solidFill>
              </a:rPr>
              <a:t>C</a:t>
            </a:r>
            <a:r>
              <a:rPr lang="nl-NL" baseline="-25000" dirty="0" smtClean="0">
                <a:solidFill>
                  <a:schemeClr val="tx1"/>
                </a:solidFill>
              </a:rPr>
              <a:t>4</a:t>
            </a:r>
            <a:r>
              <a:rPr lang="nl-NL" dirty="0" smtClean="0">
                <a:solidFill>
                  <a:schemeClr val="tx1"/>
                </a:solidFill>
              </a:rPr>
              <a:t>H</a:t>
            </a:r>
            <a:r>
              <a:rPr lang="nl-NL" baseline="-25000" dirty="0" smtClean="0">
                <a:solidFill>
                  <a:schemeClr val="tx1"/>
                </a:solidFill>
              </a:rPr>
              <a:t>10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Methyl propane </a:t>
            </a:r>
            <a:r>
              <a:rPr lang="en-ZA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endParaRPr lang="nl-NL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76" y="2970419"/>
            <a:ext cx="2974948" cy="24126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87" y="2970419"/>
            <a:ext cx="2134339" cy="236935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3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34"/>
    </mc:Choice>
    <mc:Fallback>
      <p:transition spd="slow" advTm="30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1" y="1256627"/>
            <a:ext cx="4816435" cy="2580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009" y="4453676"/>
            <a:ext cx="4816435" cy="197495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3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81"/>
    </mc:Choice>
    <mc:Fallback>
      <p:transition spd="slow" advTm="57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31" y="1045882"/>
            <a:ext cx="6553200" cy="1375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 </a:t>
            </a:r>
          </a:p>
          <a:p>
            <a:pPr marL="0" indent="0">
              <a:buNone/>
            </a:pPr>
            <a:r>
              <a:rPr lang="nl-NL" b="1" dirty="0" smtClean="0">
                <a:solidFill>
                  <a:schemeClr val="tx1"/>
                </a:solidFill>
              </a:rPr>
              <a:t>Butane</a:t>
            </a:r>
            <a:endParaRPr lang="nl-NL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77" y="2184697"/>
            <a:ext cx="3696842" cy="1423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7" y="3728473"/>
            <a:ext cx="2819808" cy="200445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5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40"/>
    </mc:Choice>
    <mc:Fallback>
      <p:transition spd="slow" advTm="21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7" y="1327868"/>
            <a:ext cx="6553200" cy="1375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Example: two positional isomers of </a:t>
            </a:r>
            <a:endParaRPr lang="en-Z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C</a:t>
            </a:r>
            <a:r>
              <a:rPr lang="nl-NL" baseline="-25000" dirty="0" smtClean="0">
                <a:solidFill>
                  <a:schemeClr val="tx1"/>
                </a:solidFill>
              </a:rPr>
              <a:t>4</a:t>
            </a:r>
            <a:r>
              <a:rPr lang="nl-NL" dirty="0" smtClean="0">
                <a:solidFill>
                  <a:schemeClr val="tx1"/>
                </a:solidFill>
              </a:rPr>
              <a:t>H</a:t>
            </a:r>
            <a:r>
              <a:rPr lang="nl-NL" baseline="-25000" dirty="0" smtClean="0">
                <a:solidFill>
                  <a:schemeClr val="tx1"/>
                </a:solidFill>
              </a:rPr>
              <a:t>9</a:t>
            </a:r>
            <a:r>
              <a:rPr lang="nl-NL" dirty="0" smtClean="0">
                <a:solidFill>
                  <a:schemeClr val="tx1"/>
                </a:solidFill>
              </a:rPr>
              <a:t>OH</a:t>
            </a:r>
            <a:endParaRPr lang="nl-NL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1"/>
                </a:solidFill>
              </a:rPr>
              <a:t>Butan-1-ol</a:t>
            </a:r>
            <a:endParaRPr lang="nl-NL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67" y="2655737"/>
            <a:ext cx="4069829" cy="1327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6" y="4013509"/>
            <a:ext cx="3299533" cy="238656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7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41"/>
    </mc:Choice>
    <mc:Fallback>
      <p:transition spd="slow" advTm="19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7" y="905837"/>
            <a:ext cx="6553200" cy="13755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b="1" dirty="0" smtClean="0"/>
          </a:p>
          <a:p>
            <a:pPr marL="0" indent="0">
              <a:buNone/>
            </a:pPr>
            <a:r>
              <a:rPr lang="nl-NL" b="1" dirty="0">
                <a:solidFill>
                  <a:schemeClr val="tx1"/>
                </a:solidFill>
              </a:rPr>
              <a:t>Butan-2-ol</a:t>
            </a:r>
            <a:endParaRPr lang="nl-NL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28" y="1796736"/>
            <a:ext cx="3820534" cy="2063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66" y="3523263"/>
            <a:ext cx="3297141" cy="244853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7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4"/>
    </mc:Choice>
    <mc:Fallback>
      <p:transition spd="slow" advTm="17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7" y="1327868"/>
            <a:ext cx="6553200" cy="1375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Example: two functional isomers of </a:t>
            </a:r>
            <a:endParaRPr lang="en-Z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C</a:t>
            </a:r>
            <a:r>
              <a:rPr lang="nl-NL" baseline="-25000" dirty="0" smtClean="0">
                <a:solidFill>
                  <a:schemeClr val="tx1"/>
                </a:solidFill>
              </a:rPr>
              <a:t>3</a:t>
            </a:r>
            <a:r>
              <a:rPr lang="nl-NL" dirty="0" smtClean="0">
                <a:solidFill>
                  <a:schemeClr val="tx1"/>
                </a:solidFill>
              </a:rPr>
              <a:t>H</a:t>
            </a:r>
            <a:r>
              <a:rPr lang="nl-NL" baseline="-25000" dirty="0" smtClean="0">
                <a:solidFill>
                  <a:schemeClr val="tx1"/>
                </a:solidFill>
              </a:rPr>
              <a:t>6</a:t>
            </a:r>
            <a:r>
              <a:rPr lang="nl-NL" dirty="0" smtClean="0">
                <a:solidFill>
                  <a:schemeClr val="tx1"/>
                </a:solidFill>
              </a:rPr>
              <a:t>O</a:t>
            </a:r>
            <a:r>
              <a:rPr lang="nl-NL" baseline="-25000" dirty="0" smtClean="0">
                <a:solidFill>
                  <a:schemeClr val="tx1"/>
                </a:solidFill>
              </a:rPr>
              <a:t>2</a:t>
            </a:r>
            <a:endParaRPr lang="nl-NL" baseline="-25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 err="1">
                <a:solidFill>
                  <a:schemeClr val="tx1"/>
                </a:solidFill>
              </a:rPr>
              <a:t>Propanoic</a:t>
            </a:r>
            <a:r>
              <a:rPr lang="en-ZA" b="1" dirty="0">
                <a:solidFill>
                  <a:schemeClr val="tx1"/>
                </a:solidFill>
              </a:rPr>
              <a:t> acid </a:t>
            </a:r>
            <a:r>
              <a:rPr lang="en-ZA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endParaRPr lang="nl-NL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34" y="2703442"/>
            <a:ext cx="3760555" cy="1455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8" y="4198286"/>
            <a:ext cx="3350392" cy="209914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2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11"/>
    </mc:Choice>
    <mc:Fallback>
      <p:transition spd="slow" advTm="2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7" y="1327868"/>
            <a:ext cx="6553200" cy="13755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baseline="-25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Methyl ethanoate </a:t>
            </a:r>
            <a:r>
              <a:rPr lang="en-ZA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endParaRPr lang="nl-NL" sz="28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54" y="2206870"/>
            <a:ext cx="4281203" cy="1656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6" y="4110821"/>
            <a:ext cx="3434069" cy="225180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8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95"/>
    </mc:Choice>
    <mc:Fallback>
      <p:transition spd="slow" advTm="51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4" name="Line Callout 3 (No Border) 3"/>
          <p:cNvSpPr/>
          <p:nvPr/>
        </p:nvSpPr>
        <p:spPr>
          <a:xfrm flipH="1">
            <a:off x="618224" y="4002527"/>
            <a:ext cx="5742816" cy="1908329"/>
          </a:xfrm>
          <a:prstGeom prst="callout3">
            <a:avLst>
              <a:gd name="adj1" fmla="val 18750"/>
              <a:gd name="adj2" fmla="val -1678"/>
              <a:gd name="adj3" fmla="val 27917"/>
              <a:gd name="adj4" fmla="val -10160"/>
              <a:gd name="adj5" fmla="val 62804"/>
              <a:gd name="adj6" fmla="val -8649"/>
              <a:gd name="adj7" fmla="val -44957"/>
              <a:gd name="adj8" fmla="val -22093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/>
              <a:t>A homologous series is a series of compounds that are described by the same general formula. Each member in the series differs from the following one by </a:t>
            </a:r>
            <a:r>
              <a:rPr lang="nl-NL" sz="2400" dirty="0" smtClean="0"/>
              <a:t>–CH</a:t>
            </a:r>
            <a:r>
              <a:rPr lang="nl-NL" sz="2400" baseline="-25000" dirty="0" smtClean="0"/>
              <a:t>2</a:t>
            </a:r>
            <a:r>
              <a:rPr lang="nl-NL" sz="2400" dirty="0" smtClean="0"/>
              <a:t>.</a:t>
            </a:r>
            <a:endParaRPr lang="en-US" sz="2400" dirty="0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242914" y="3096107"/>
            <a:ext cx="6493436" cy="559293"/>
          </a:xfrm>
        </p:spPr>
        <p:txBody>
          <a:bodyPr>
            <a:normAutofit/>
          </a:bodyPr>
          <a:lstStyle/>
          <a:p>
            <a:pPr marL="719138" indent="-719138">
              <a:buNone/>
            </a:pPr>
            <a:r>
              <a:rPr lang="nl-NL" sz="2800" b="1" dirty="0" smtClean="0">
                <a:solidFill>
                  <a:schemeClr val="tx1"/>
                </a:solidFill>
              </a:rPr>
              <a:t>2.2    </a:t>
            </a:r>
            <a:r>
              <a:rPr lang="en-ZA" sz="2800" b="1" dirty="0">
                <a:solidFill>
                  <a:schemeClr val="tx1"/>
                </a:solidFill>
              </a:rPr>
              <a:t>Homologous series </a:t>
            </a:r>
            <a:endParaRPr lang="nl-NL" sz="28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914" y="1431011"/>
            <a:ext cx="641598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800" dirty="0"/>
              <a:t>Carbon forms a maximum of four covalent </a:t>
            </a:r>
            <a:endParaRPr lang="en-ZA" sz="2800" dirty="0" smtClean="0"/>
          </a:p>
          <a:p>
            <a:r>
              <a:rPr lang="en-ZA" sz="2800" dirty="0" smtClean="0"/>
              <a:t>bonds </a:t>
            </a:r>
            <a:r>
              <a:rPr lang="en-ZA" sz="2800" dirty="0"/>
              <a:t>with other carbon atoms.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3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50"/>
    </mc:Choice>
    <mc:Fallback>
      <p:transition spd="slow" advTm="5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9475" y="1294542"/>
            <a:ext cx="6282361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800" dirty="0"/>
              <a:t>The homologous series that we will study </a:t>
            </a:r>
            <a:endParaRPr lang="en-ZA" sz="2800" dirty="0" smtClean="0"/>
          </a:p>
          <a:p>
            <a:r>
              <a:rPr lang="en-ZA" sz="2800" dirty="0" smtClean="0"/>
              <a:t>are</a:t>
            </a:r>
            <a:r>
              <a:rPr lang="en-ZA" sz="2800" dirty="0"/>
              <a:t>: </a:t>
            </a:r>
          </a:p>
          <a:p>
            <a:r>
              <a:rPr lang="en-ZA" sz="2800" dirty="0"/>
              <a:t>• alkanes; </a:t>
            </a:r>
          </a:p>
          <a:p>
            <a:r>
              <a:rPr lang="en-ZA" sz="2800" dirty="0"/>
              <a:t>• alkenes; </a:t>
            </a:r>
          </a:p>
          <a:p>
            <a:r>
              <a:rPr lang="en-ZA" sz="2800" dirty="0"/>
              <a:t>• alkynes; </a:t>
            </a:r>
          </a:p>
          <a:p>
            <a:r>
              <a:rPr lang="en-ZA" sz="2800" dirty="0"/>
              <a:t>• alkyl halides; </a:t>
            </a:r>
          </a:p>
          <a:p>
            <a:r>
              <a:rPr lang="en-ZA" sz="2800" dirty="0"/>
              <a:t>• alcohols; </a:t>
            </a:r>
          </a:p>
          <a:p>
            <a:r>
              <a:rPr lang="en-ZA" sz="2800" dirty="0"/>
              <a:t>• aldehydes; </a:t>
            </a:r>
          </a:p>
          <a:p>
            <a:r>
              <a:rPr lang="en-ZA" sz="2800" dirty="0"/>
              <a:t>• ketones; </a:t>
            </a:r>
          </a:p>
          <a:p>
            <a:r>
              <a:rPr lang="en-ZA" sz="2800" dirty="0"/>
              <a:t>• carboxylic acids; </a:t>
            </a:r>
          </a:p>
          <a:p>
            <a:r>
              <a:rPr lang="en-ZA" sz="2800" dirty="0"/>
              <a:t>• esters.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9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49"/>
    </mc:Choice>
    <mc:Fallback>
      <p:transition spd="slow" advTm="20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8" name="Line Callout 3 (No Border) 7"/>
          <p:cNvSpPr/>
          <p:nvPr/>
        </p:nvSpPr>
        <p:spPr>
          <a:xfrm flipH="1">
            <a:off x="547882" y="3134625"/>
            <a:ext cx="5742819" cy="1243943"/>
          </a:xfrm>
          <a:prstGeom prst="callout3">
            <a:avLst>
              <a:gd name="adj1" fmla="val 18750"/>
              <a:gd name="adj2" fmla="val -1678"/>
              <a:gd name="adj3" fmla="val 1747"/>
              <a:gd name="adj4" fmla="val -9605"/>
              <a:gd name="adj5" fmla="val 16255"/>
              <a:gd name="adj6" fmla="val -19588"/>
              <a:gd name="adj7" fmla="val 1099"/>
              <a:gd name="adj8" fmla="val -22968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/>
              <a:t>A </a:t>
            </a:r>
            <a:r>
              <a:rPr lang="en-ZA" sz="2400" b="1" dirty="0"/>
              <a:t>functional group </a:t>
            </a:r>
            <a:r>
              <a:rPr lang="en-ZA" sz="2400" dirty="0"/>
              <a:t>is a bond, an atom or a group of atoms that determines the chemical properties of the compound. </a:t>
            </a:r>
            <a:endParaRPr lang="en-US" sz="2400" dirty="0"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242913" y="1574600"/>
            <a:ext cx="6493436" cy="559293"/>
          </a:xfrm>
        </p:spPr>
        <p:txBody>
          <a:bodyPr>
            <a:normAutofit/>
          </a:bodyPr>
          <a:lstStyle/>
          <a:p>
            <a:pPr marL="719138" indent="-719138">
              <a:buNone/>
            </a:pPr>
            <a:r>
              <a:rPr lang="nl-NL" sz="2800" b="1" dirty="0" smtClean="0"/>
              <a:t>2.3    </a:t>
            </a:r>
            <a:r>
              <a:rPr lang="en-ZA" sz="2800" b="1" dirty="0"/>
              <a:t>Functional group </a:t>
            </a:r>
            <a:endParaRPr lang="nl-NL" sz="28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9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55"/>
    </mc:Choice>
    <mc:Fallback>
      <p:transition spd="slow" advTm="3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4931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Functional groups of organic compounds are: </a:t>
            </a:r>
            <a:endParaRPr lang="en-Z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Homologous series 	</a:t>
            </a:r>
          </a:p>
          <a:p>
            <a:pPr marL="0" indent="0">
              <a:buNone/>
            </a:pPr>
            <a:r>
              <a:rPr lang="nl-NL" b="1" dirty="0" smtClean="0">
                <a:solidFill>
                  <a:schemeClr val="tx1"/>
                </a:solidFill>
              </a:rPr>
              <a:t>Alkanes</a:t>
            </a: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Structure or functional group </a:t>
            </a: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only                   </a:t>
            </a: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and</a:t>
            </a: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single bonds 	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043" y="3324600"/>
            <a:ext cx="1796976" cy="1197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043" y="4716821"/>
            <a:ext cx="2221262" cy="11979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6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49"/>
    </mc:Choice>
    <mc:Fallback>
      <p:transition spd="slow" advTm="55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Organic chemistry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977" y="1240119"/>
            <a:ext cx="6553200" cy="5128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Example of compound 	</a:t>
            </a:r>
          </a:p>
          <a:p>
            <a:pPr marL="0" indent="0">
              <a:buNone/>
            </a:pPr>
            <a:r>
              <a:rPr lang="nl-NL" dirty="0" smtClean="0">
                <a:solidFill>
                  <a:schemeClr val="tx1"/>
                </a:solidFill>
              </a:rPr>
              <a:t>Name</a:t>
            </a:r>
          </a:p>
          <a:p>
            <a:pPr marL="0" indent="0">
              <a:buNone/>
            </a:pPr>
            <a:r>
              <a:rPr lang="en-ZA" b="1" dirty="0">
                <a:solidFill>
                  <a:schemeClr val="tx1"/>
                </a:solidFill>
              </a:rPr>
              <a:t>Ethane</a:t>
            </a:r>
            <a:r>
              <a:rPr lang="en-ZA" dirty="0">
                <a:solidFill>
                  <a:schemeClr val="tx1"/>
                </a:solidFill>
              </a:rPr>
              <a:t> 	</a:t>
            </a:r>
          </a:p>
          <a:p>
            <a:pPr marL="0" indent="0">
              <a:buNone/>
            </a:pPr>
            <a:endParaRPr lang="nl-NL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ZA" dirty="0">
                <a:solidFill>
                  <a:schemeClr val="tx1"/>
                </a:solidFill>
              </a:rPr>
              <a:t>Structural formula 	</a:t>
            </a:r>
          </a:p>
          <a:p>
            <a:pPr marL="0" indent="0">
              <a:buNone/>
            </a:pP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97" y="3445558"/>
            <a:ext cx="4304593" cy="25894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9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17"/>
    </mc:Choice>
    <mc:Fallback>
      <p:transition spd="slow" advTm="41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po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Expo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Exp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3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93000"/>
                <a:satMod val="130000"/>
              </a:schemeClr>
            </a:gs>
            <a:gs pos="60000">
              <a:schemeClr val="phClr">
                <a:tint val="80000"/>
                <a:shade val="93000"/>
                <a:satMod val="130000"/>
              </a:schemeClr>
            </a:gs>
            <a:gs pos="100000">
              <a:schemeClr val="phClr"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34925" cap="flat" cmpd="sng" algn="ctr"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8600000" scaled="0"/>
          </a:gra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C0C0C0">
                <a:alpha val="75000"/>
              </a:srgbClr>
            </a:innerShdw>
            <a:outerShdw blurRad="63500" dist="38100" dir="5400000" sx="105000" sy="105000" algn="br" rotWithShape="0">
              <a:srgbClr val="000000">
                <a:alpha val="30000"/>
              </a:srgbClr>
            </a:outerShdw>
          </a:effectLst>
        </a:effectStyle>
        <a:effectStyle>
          <a:effectLst>
            <a:innerShdw blurRad="50800" dist="25400" dir="16200000">
              <a:srgbClr val="C0C0C0">
                <a:alpha val="75000"/>
              </a:srgbClr>
            </a:innerShdw>
            <a:reflection blurRad="63500" stA="40000" endPos="50000" dist="127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Expo.thmx</Template>
  <TotalTime>19383</TotalTime>
  <Words>598</Words>
  <Application>Microsoft Office PowerPoint</Application>
  <PresentationFormat>On-screen Show (4:3)</PresentationFormat>
  <Paragraphs>380</Paragraphs>
  <Slides>44</Slides>
  <Notes>0</Notes>
  <HiddenSlides>0</HiddenSlides>
  <MMClips>44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Calibri</vt:lpstr>
      <vt:lpstr>Chalkduster</vt:lpstr>
      <vt:lpstr>Wingdings</vt:lpstr>
      <vt:lpstr>Expo</vt:lpstr>
      <vt:lpstr>Grade 12 Technical Sciences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  <vt:lpstr>Organic chemistry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 Scientia</dc:title>
  <dc:creator>Helene Jonck</dc:creator>
  <cp:lastModifiedBy>johan</cp:lastModifiedBy>
  <cp:revision>86</cp:revision>
  <dcterms:created xsi:type="dcterms:W3CDTF">2014-12-09T02:15:47Z</dcterms:created>
  <dcterms:modified xsi:type="dcterms:W3CDTF">2020-04-29T22:56:51Z</dcterms:modified>
</cp:coreProperties>
</file>