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0" r:id="rId3"/>
    <p:sldId id="361" r:id="rId4"/>
    <p:sldId id="362" r:id="rId5"/>
    <p:sldId id="363" r:id="rId6"/>
    <p:sldId id="364" r:id="rId7"/>
    <p:sldId id="390" r:id="rId8"/>
    <p:sldId id="389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22" r:id="rId34"/>
    <p:sldId id="341" r:id="rId35"/>
    <p:sldId id="342" r:id="rId36"/>
    <p:sldId id="330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4" r:id="rId47"/>
    <p:sldId id="352" r:id="rId48"/>
    <p:sldId id="353" r:id="rId49"/>
    <p:sldId id="355" r:id="rId50"/>
    <p:sldId id="356" r:id="rId51"/>
    <p:sldId id="357" r:id="rId52"/>
    <p:sldId id="358" r:id="rId53"/>
    <p:sldId id="35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1672"/>
    <a:srgbClr val="CF1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F1E74">
                <a:tint val="45000"/>
                <a:satMod val="400000"/>
              </a:srgbClr>
            </a:duotone>
          </a:blip>
          <a:srcRect t="-93973"/>
          <a:stretch>
            <a:fillRect/>
          </a:stretch>
        </p:blipFill>
        <p:spPr>
          <a:xfrm>
            <a:off x="179294" y="1175807"/>
            <a:ext cx="878738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13295" y="6377827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1240118"/>
            <a:ext cx="6553200" cy="50082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ireframeOverlay-Hom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CF1E74">
                <a:tint val="45000"/>
                <a:satMod val="400000"/>
              </a:srgbClr>
            </a:duotone>
          </a:blip>
          <a:srcRect t="-93973"/>
          <a:stretch>
            <a:fillRect/>
          </a:stretch>
        </p:blipFill>
        <p:spPr>
          <a:xfrm>
            <a:off x="6943164" y="1183341"/>
            <a:ext cx="202351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pic>
        <p:nvPicPr>
          <p:cNvPr id="9" name="book_study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77" y="4731872"/>
            <a:ext cx="1899502" cy="1728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F1672">
                <a:tint val="45000"/>
                <a:satMod val="400000"/>
              </a:srgbClr>
            </a:duotone>
          </a:blip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2"/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97" y="4865455"/>
            <a:ext cx="1892255" cy="189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/>
          <a:srcRect b="-135871"/>
          <a:stretch>
            <a:fillRect/>
          </a:stretch>
        </p:blipFill>
        <p:spPr>
          <a:xfrm>
            <a:off x="6973777" y="1180551"/>
            <a:ext cx="1990931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261470"/>
            <a:ext cx="5689600" cy="919081"/>
          </a:xfrm>
        </p:spPr>
        <p:txBody>
          <a:bodyPr anchor="b"/>
          <a:lstStyle>
            <a:lvl1pPr algn="l">
              <a:defRPr sz="36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3167529"/>
            <a:ext cx="6493436" cy="3224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014664" y="2040604"/>
            <a:ext cx="18546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Definition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run_up_arrow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69" y="2625380"/>
            <a:ext cx="1661458" cy="265833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977" y="313765"/>
            <a:ext cx="6683188" cy="7321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6" y="1389529"/>
            <a:ext cx="6527240" cy="485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3059" y="639155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52" y="260509"/>
            <a:ext cx="2023514" cy="8235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5.png"/><Relationship Id="rId4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5.pn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5.png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5.png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5.png"/><Relationship Id="rId4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422" y="179664"/>
            <a:ext cx="7034913" cy="940009"/>
          </a:xfrm>
        </p:spPr>
        <p:txBody>
          <a:bodyPr/>
          <a:lstStyle/>
          <a:p>
            <a:pPr algn="l"/>
            <a:r>
              <a:rPr lang="en-US" sz="4400" dirty="0" smtClean="0"/>
              <a:t>Grade 12 Physics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9917" y="2289249"/>
            <a:ext cx="3625854" cy="18719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Knowledge area: </a:t>
            </a:r>
          </a:p>
          <a:p>
            <a:r>
              <a:rPr lang="en-US" sz="3600" dirty="0" smtClean="0"/>
              <a:t>Mechanics</a:t>
            </a:r>
            <a:endParaRPr lang="en-US" sz="3600" dirty="0"/>
          </a:p>
        </p:txBody>
      </p:sp>
      <p:pic>
        <p:nvPicPr>
          <p:cNvPr id="6" name="Picture 5" descr="Gr12gir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3" y="1372389"/>
            <a:ext cx="6311564" cy="48303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5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8"/>
    </mc:Choice>
    <mc:Fallback>
      <p:transition spd="slow" advTm="2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836751"/>
            <a:ext cx="6683188" cy="398359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>
                <a:solidFill>
                  <a:schemeClr val="tx1"/>
                </a:solidFill>
              </a:rPr>
              <a:t>Examples</a:t>
            </a:r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A trolley, mass 2 kg, is moving at </a:t>
            </a:r>
            <a:r>
              <a:rPr lang="nl-NL" sz="2800" dirty="0" smtClean="0">
                <a:solidFill>
                  <a:schemeClr val="tx1"/>
                </a:solidFill>
              </a:rPr>
              <a:t>10 m⋅s</a:t>
            </a:r>
            <a:r>
              <a:rPr lang="nl-NL" sz="2800" baseline="30000" dirty="0" smtClean="0">
                <a:solidFill>
                  <a:schemeClr val="tx1"/>
                </a:solidFill>
              </a:rPr>
              <a:t>-1</a:t>
            </a:r>
            <a:r>
              <a:rPr lang="nl-NL" sz="2800" dirty="0" smtClean="0">
                <a:solidFill>
                  <a:schemeClr val="tx1"/>
                </a:solidFill>
              </a:rPr>
              <a:t>. </a:t>
            </a:r>
          </a:p>
          <a:p>
            <a:r>
              <a:rPr lang="en-ZA" sz="2800" dirty="0" smtClean="0">
                <a:solidFill>
                  <a:schemeClr val="tx1"/>
                </a:solidFill>
              </a:rPr>
              <a:t>A </a:t>
            </a:r>
            <a:r>
              <a:rPr lang="en-ZA" sz="2800" dirty="0">
                <a:solidFill>
                  <a:schemeClr val="tx1"/>
                </a:solidFill>
              </a:rPr>
              <a:t>force of 100 N is applied to the trolley, in the direction of motion, over a distance of </a:t>
            </a:r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5 </a:t>
            </a:r>
            <a:r>
              <a:rPr lang="en-ZA" sz="2800" dirty="0">
                <a:solidFill>
                  <a:schemeClr val="tx1"/>
                </a:solidFill>
              </a:rPr>
              <a:t>m. What is the velocity of the trolley now? </a:t>
            </a:r>
          </a:p>
          <a:p>
            <a:r>
              <a:rPr lang="en-ZA" sz="2800" dirty="0">
                <a:solidFill>
                  <a:schemeClr val="tx1"/>
                </a:solidFill>
              </a:rPr>
              <a:t>Final velocity </a:t>
            </a:r>
            <a:r>
              <a:rPr lang="en-ZA" sz="2800" dirty="0" err="1">
                <a:solidFill>
                  <a:schemeClr val="tx1"/>
                </a:solidFill>
              </a:rPr>
              <a:t>v</a:t>
            </a:r>
            <a:r>
              <a:rPr lang="en-ZA" sz="2800" baseline="-25000" dirty="0" err="1">
                <a:solidFill>
                  <a:schemeClr val="tx1"/>
                </a:solidFill>
              </a:rPr>
              <a:t>f</a:t>
            </a:r>
            <a:r>
              <a:rPr lang="en-ZA" sz="2800" dirty="0">
                <a:solidFill>
                  <a:schemeClr val="tx1"/>
                </a:solidFill>
              </a:rPr>
              <a:t> must be calculated.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9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6"/>
    </mc:Choice>
    <mc:Fallback>
      <p:transition spd="slow" advTm="1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319917"/>
            <a:ext cx="6683188" cy="5049078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The work done on the trolley results in an increase in kinetic energy. </a:t>
            </a:r>
          </a:p>
          <a:p>
            <a:pPr>
              <a:tabLst>
                <a:tab pos="1971675" algn="r"/>
                <a:tab pos="2154238" algn="l"/>
              </a:tabLst>
            </a:pPr>
            <a:r>
              <a:rPr lang="nl-NL" sz="2800" dirty="0">
                <a:solidFill>
                  <a:schemeClr val="tx1"/>
                </a:solidFill>
              </a:rPr>
              <a:t>	F</a:t>
            </a:r>
            <a:r>
              <a:rPr lang="el-GR" sz="2800" dirty="0">
                <a:solidFill>
                  <a:schemeClr val="tx1"/>
                </a:solidFill>
              </a:rPr>
              <a:t>Δ</a:t>
            </a:r>
            <a:r>
              <a:rPr lang="nl-NL" sz="2800" dirty="0">
                <a:solidFill>
                  <a:schemeClr val="tx1"/>
                </a:solidFill>
              </a:rPr>
              <a:t>x cos</a:t>
            </a:r>
            <a:r>
              <a:rPr lang="el-GR" sz="2800" dirty="0">
                <a:solidFill>
                  <a:schemeClr val="tx1"/>
                </a:solidFill>
              </a:rPr>
              <a:t>θ	= ½</a:t>
            </a:r>
            <a:r>
              <a:rPr lang="nl-NL" sz="2800" dirty="0">
                <a:solidFill>
                  <a:schemeClr val="tx1"/>
                </a:solidFill>
              </a:rPr>
              <a:t>mv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>
                <a:solidFill>
                  <a:schemeClr val="tx1"/>
                </a:solidFill>
              </a:rPr>
              <a:t> -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-25000" dirty="0" smtClean="0">
                <a:solidFill>
                  <a:schemeClr val="tx1"/>
                </a:solidFill>
              </a:rPr>
              <a:t>i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1971675" algn="r"/>
                <a:tab pos="2154238" algn="l"/>
              </a:tabLst>
            </a:pPr>
            <a:r>
              <a:rPr lang="en-ZA" sz="2800" dirty="0">
                <a:solidFill>
                  <a:schemeClr val="tx1"/>
                </a:solidFill>
              </a:rPr>
              <a:t>(Work is done by the resultant force.)</a:t>
            </a:r>
          </a:p>
          <a:p>
            <a:pPr>
              <a:tabLst>
                <a:tab pos="1971675" algn="r"/>
                <a:tab pos="2154238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	100 </a:t>
            </a:r>
            <a:r>
              <a:rPr lang="nl-NL" sz="2800" dirty="0">
                <a:solidFill>
                  <a:schemeClr val="tx1"/>
                </a:solidFill>
              </a:rPr>
              <a:t>× 5 cos0°	= ½(</a:t>
            </a:r>
            <a:r>
              <a:rPr lang="nl-NL" sz="2800" dirty="0" smtClean="0">
                <a:solidFill>
                  <a:schemeClr val="tx1"/>
                </a:solidFill>
              </a:rPr>
              <a:t>2)v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- ½(2)(10)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</a:p>
          <a:p>
            <a:pPr>
              <a:tabLst>
                <a:tab pos="1971675" algn="r"/>
                <a:tab pos="2154238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 	500 	= 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- 100</a:t>
            </a:r>
          </a:p>
          <a:p>
            <a:pPr>
              <a:tabLst>
                <a:tab pos="1971675" algn="r"/>
                <a:tab pos="2154238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   	 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baseline="30000" dirty="0">
                <a:solidFill>
                  <a:schemeClr val="tx1"/>
                </a:solidFill>
              </a:rPr>
              <a:t>2 </a:t>
            </a:r>
            <a:r>
              <a:rPr lang="nl-NL" sz="2800" dirty="0">
                <a:solidFill>
                  <a:schemeClr val="tx1"/>
                </a:solidFill>
              </a:rPr>
              <a:t>	= 600</a:t>
            </a:r>
          </a:p>
          <a:p>
            <a:pPr>
              <a:tabLst>
                <a:tab pos="1971675" algn="r"/>
                <a:tab pos="2154238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        	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dirty="0">
                <a:solidFill>
                  <a:schemeClr val="tx1"/>
                </a:solidFill>
              </a:rPr>
              <a:t>	= √600</a:t>
            </a:r>
          </a:p>
          <a:p>
            <a:pPr>
              <a:tabLst>
                <a:tab pos="1971675" algn="r"/>
                <a:tab pos="2154238" algn="l"/>
              </a:tabLst>
            </a:pPr>
            <a:r>
              <a:rPr lang="nl-NL" sz="2800" dirty="0">
                <a:solidFill>
                  <a:schemeClr val="tx1"/>
                </a:solidFill>
              </a:rPr>
              <a:t>		= 24,5 m⋅s</a:t>
            </a:r>
            <a:r>
              <a:rPr lang="nl-NL" sz="2800" baseline="30000" dirty="0">
                <a:solidFill>
                  <a:schemeClr val="tx1"/>
                </a:solidFill>
              </a:rPr>
              <a:t>-1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57885" y="5009330"/>
            <a:ext cx="540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9"/>
    </mc:Choice>
    <mc:Fallback>
      <p:transition spd="slow" advTm="4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5" y="1262872"/>
            <a:ext cx="6658285" cy="653392"/>
          </a:xfrm>
        </p:spPr>
        <p:txBody>
          <a:bodyPr>
            <a:normAutofit/>
          </a:bodyPr>
          <a:lstStyle/>
          <a:p>
            <a:pPr marL="898525" indent="-898525">
              <a:spcBef>
                <a:spcPts val="0"/>
              </a:spcBef>
              <a:buNone/>
            </a:pPr>
            <a:r>
              <a:rPr lang="nl-NL" sz="3300" b="1" dirty="0"/>
              <a:t>3.1.5	</a:t>
            </a:r>
            <a:r>
              <a:rPr lang="nl-NL" sz="3300" b="1" dirty="0" smtClean="0"/>
              <a:t>	</a:t>
            </a:r>
            <a:r>
              <a:rPr lang="nl-NL" sz="3300" b="1" dirty="0"/>
              <a:t>Mechanical energy</a:t>
            </a:r>
            <a:endParaRPr lang="nl-NL" sz="2800" b="1" dirty="0"/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763319" y="1916264"/>
            <a:ext cx="4978001" cy="1844703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65822"/>
              <a:gd name="adj8" fmla="val -37647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Mechanical energy is the sum of an object’s gravitational potential energy and kinetic energy at a specific position </a:t>
            </a:r>
            <a:r>
              <a:rPr lang="nl-NL" sz="2400" dirty="0" smtClean="0"/>
              <a:t>(E</a:t>
            </a:r>
            <a:r>
              <a:rPr lang="nl-NL" sz="2400" baseline="-25000" dirty="0" smtClean="0"/>
              <a:t>M</a:t>
            </a:r>
            <a:r>
              <a:rPr lang="nl-NL" sz="2400" dirty="0" smtClean="0"/>
              <a:t> = E</a:t>
            </a:r>
            <a:r>
              <a:rPr lang="nl-NL" sz="2400" baseline="-25000" dirty="0" smtClean="0"/>
              <a:t>P</a:t>
            </a:r>
            <a:r>
              <a:rPr lang="nl-NL" sz="2400" dirty="0" smtClean="0"/>
              <a:t> + E</a:t>
            </a:r>
            <a:r>
              <a:rPr lang="nl-NL" sz="2400" baseline="-25000" dirty="0" smtClean="0"/>
              <a:t>K</a:t>
            </a:r>
            <a:r>
              <a:rPr lang="nl-NL" sz="2400" dirty="0" smtClean="0"/>
              <a:t>).</a:t>
            </a:r>
            <a:endParaRPr lang="en-US" sz="2400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3927943"/>
            <a:ext cx="6658285" cy="2504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nl-NL" sz="2400" dirty="0"/>
              <a:t>A	</a:t>
            </a:r>
            <a:r>
              <a:rPr lang="nl-NL" sz="2400" dirty="0" smtClean="0"/>
              <a:t>	E</a:t>
            </a:r>
            <a:r>
              <a:rPr lang="nl-NL" sz="2400" baseline="-25000" dirty="0" smtClean="0"/>
              <a:t>P</a:t>
            </a:r>
            <a:r>
              <a:rPr lang="nl-NL" sz="2400" dirty="0" smtClean="0"/>
              <a:t> </a:t>
            </a:r>
            <a:r>
              <a:rPr lang="nl-NL" sz="2400" dirty="0"/>
              <a:t>= mgh = 1 × 9,8 × 10 </a:t>
            </a:r>
            <a:r>
              <a:rPr lang="nl-NL" sz="2400" dirty="0" smtClean="0"/>
              <a:t>	= </a:t>
            </a:r>
            <a:r>
              <a:rPr lang="nl-NL" sz="2400" dirty="0"/>
              <a:t>98 J	</a:t>
            </a:r>
          </a:p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nl-NL" sz="2400" dirty="0" smtClean="0"/>
              <a:t>	                           	E</a:t>
            </a:r>
            <a:r>
              <a:rPr lang="nl-NL" sz="2400" baseline="-25000" dirty="0" smtClean="0"/>
              <a:t>K</a:t>
            </a:r>
            <a:r>
              <a:rPr lang="nl-NL" sz="2400" dirty="0" smtClean="0"/>
              <a:t> 	= 0 (falls from rest)</a:t>
            </a:r>
            <a:r>
              <a:rPr lang="nl-NL" sz="2400" dirty="0"/>
              <a:t>		Mechanical energy	= 98 + 0 = 98 J</a:t>
            </a:r>
          </a:p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nl-NL" sz="2400" dirty="0" smtClean="0"/>
              <a:t>B</a:t>
            </a:r>
            <a:r>
              <a:rPr lang="nl-NL" sz="2400" dirty="0"/>
              <a:t>		</a:t>
            </a:r>
            <a:r>
              <a:rPr lang="nl-NL" sz="2400" dirty="0" smtClean="0"/>
              <a:t>E</a:t>
            </a:r>
            <a:r>
              <a:rPr lang="nl-NL" sz="2400" baseline="-25000" dirty="0"/>
              <a:t>P</a:t>
            </a:r>
            <a:r>
              <a:rPr lang="nl-NL" sz="2400" dirty="0" smtClean="0"/>
              <a:t> </a:t>
            </a:r>
            <a:r>
              <a:rPr lang="nl-NL" sz="2400" dirty="0"/>
              <a:t>= 1 × 9,8 × 5	= 49 J 	</a:t>
            </a:r>
          </a:p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nl-NL" sz="2400" dirty="0" smtClean="0"/>
              <a:t>	                   	E</a:t>
            </a:r>
            <a:r>
              <a:rPr lang="nl-NL" sz="2400" baseline="-25000" dirty="0" smtClean="0"/>
              <a:t>K</a:t>
            </a:r>
            <a:r>
              <a:rPr lang="nl-NL" sz="2400" dirty="0" smtClean="0"/>
              <a:t> 	= ½mv</a:t>
            </a:r>
            <a:r>
              <a:rPr lang="nl-NL" sz="2400" baseline="30000" dirty="0" smtClean="0"/>
              <a:t>2</a:t>
            </a:r>
            <a:r>
              <a:rPr lang="nl-NL" sz="2400" dirty="0"/>
              <a:t>  where  v</a:t>
            </a:r>
            <a:r>
              <a:rPr lang="nl-NL" sz="2400" baseline="30000" dirty="0" smtClean="0"/>
              <a:t>2</a:t>
            </a:r>
            <a:endParaRPr lang="nl-NL" sz="2400" dirty="0" smtClean="0"/>
          </a:p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nl-NL" sz="2400" dirty="0"/>
              <a:t>	</a:t>
            </a:r>
            <a:r>
              <a:rPr lang="nl-NL" sz="2400" dirty="0" smtClean="0"/>
              <a:t>		= </a:t>
            </a:r>
            <a:r>
              <a:rPr lang="nl-NL" sz="2400" dirty="0"/>
              <a:t>0 + 2(9,8)(5) = 98</a:t>
            </a:r>
          </a:p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nl-NL" sz="2400" dirty="0"/>
              <a:t>	           	∴ </a:t>
            </a:r>
            <a:r>
              <a:rPr lang="nl-NL" sz="2400" dirty="0" smtClean="0"/>
              <a:t>E</a:t>
            </a:r>
            <a:r>
              <a:rPr lang="nl-NL" sz="2400" baseline="-25000" dirty="0"/>
              <a:t>K</a:t>
            </a:r>
            <a:r>
              <a:rPr lang="nl-NL" sz="2400" dirty="0" smtClean="0"/>
              <a:t> </a:t>
            </a:r>
            <a:r>
              <a:rPr lang="nl-NL" sz="2400" dirty="0"/>
              <a:t>	= ½(1)(98) </a:t>
            </a:r>
            <a:endParaRPr lang="nl-NL" sz="2400" dirty="0" smtClean="0"/>
          </a:p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nl-NL" sz="2400" dirty="0"/>
              <a:t>	</a:t>
            </a:r>
            <a:r>
              <a:rPr lang="nl-NL" sz="2400" dirty="0" smtClean="0"/>
              <a:t>		= </a:t>
            </a:r>
            <a:r>
              <a:rPr lang="nl-NL" sz="2400" dirty="0"/>
              <a:t>49 </a:t>
            </a:r>
            <a:r>
              <a:rPr lang="nl-NL" sz="2400" dirty="0" smtClean="0"/>
              <a:t>J</a:t>
            </a:r>
          </a:p>
          <a:p>
            <a:pPr marL="357188" indent="-357188">
              <a:spcBef>
                <a:spcPts val="0"/>
              </a:spcBef>
              <a:buNone/>
              <a:tabLst>
                <a:tab pos="2957513" algn="r"/>
                <a:tab pos="3052763" algn="l"/>
              </a:tabLst>
            </a:pPr>
            <a:r>
              <a:rPr lang="de-DE" sz="2400" dirty="0"/>
              <a:t>		Mechanical energy	= 49 + 49 = 98 J</a:t>
            </a:r>
            <a:endParaRPr lang="nl-NL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38"/>
    </mc:Choice>
    <mc:Fallback>
      <p:transition spd="slow" advTm="3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612241" y="4094923"/>
            <a:ext cx="5359188" cy="2146851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-44919"/>
              <a:gd name="adj8" fmla="val -30970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Law of conservation of mechanical energy: If there are no external forces such as friction or resistance, the total mechanical energy of the system is conserved.</a:t>
            </a:r>
            <a:endParaRPr lang="en-US" sz="2400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1319917"/>
            <a:ext cx="6658285" cy="511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-541338">
              <a:spcBef>
                <a:spcPts val="0"/>
              </a:spcBef>
              <a:buNone/>
              <a:tabLst>
                <a:tab pos="2870200" algn="r"/>
                <a:tab pos="3052763" algn="l"/>
                <a:tab pos="3316288" algn="r"/>
              </a:tabLst>
            </a:pPr>
            <a:r>
              <a:rPr lang="nl-NL" sz="2400" dirty="0"/>
              <a:t>C		E</a:t>
            </a:r>
            <a:r>
              <a:rPr lang="nl-NL" sz="2400" baseline="-25000" dirty="0"/>
              <a:t>P</a:t>
            </a:r>
            <a:r>
              <a:rPr lang="nl-NL" sz="2400" dirty="0"/>
              <a:t> = 1 × 9,8 × 2 	= </a:t>
            </a:r>
            <a:r>
              <a:rPr lang="nl-NL" sz="2400" dirty="0" smtClean="0"/>
              <a:t>	19,6 </a:t>
            </a:r>
            <a:r>
              <a:rPr lang="nl-NL" sz="2400" dirty="0"/>
              <a:t>J	</a:t>
            </a:r>
          </a:p>
          <a:p>
            <a:pPr marL="541338" indent="-541338">
              <a:spcBef>
                <a:spcPts val="0"/>
              </a:spcBef>
              <a:buNone/>
              <a:tabLst>
                <a:tab pos="2870200" algn="r"/>
                <a:tab pos="3052763" algn="l"/>
                <a:tab pos="3316288" algn="r"/>
              </a:tabLst>
            </a:pPr>
            <a:r>
              <a:rPr lang="nl-NL" sz="2400" dirty="0"/>
              <a:t>	                       	E</a:t>
            </a:r>
            <a:r>
              <a:rPr lang="nl-NL" sz="2400" baseline="-25000" dirty="0"/>
              <a:t>K</a:t>
            </a:r>
            <a:r>
              <a:rPr lang="nl-NL" sz="2400" dirty="0"/>
              <a:t> 	= </a:t>
            </a:r>
            <a:r>
              <a:rPr lang="nl-NL" sz="2400" dirty="0" smtClean="0"/>
              <a:t>	½</a:t>
            </a:r>
            <a:r>
              <a:rPr lang="nl-NL" sz="2400" dirty="0"/>
              <a:t>mv</a:t>
            </a:r>
            <a:r>
              <a:rPr lang="nl-NL" sz="2400" baseline="30000" dirty="0"/>
              <a:t>2</a:t>
            </a:r>
            <a:r>
              <a:rPr lang="nl-NL" sz="2400" dirty="0"/>
              <a:t> = ½(1)(2 × 9,8 × 8)</a:t>
            </a:r>
          </a:p>
          <a:p>
            <a:pPr marL="541338" indent="-541338">
              <a:spcBef>
                <a:spcPts val="0"/>
              </a:spcBef>
              <a:buNone/>
              <a:tabLst>
                <a:tab pos="2870200" algn="r"/>
                <a:tab pos="3052763" algn="l"/>
                <a:tab pos="3316288" algn="r"/>
              </a:tabLst>
            </a:pPr>
            <a:r>
              <a:rPr lang="nl-NL" sz="2400" dirty="0"/>
              <a:t>	                              		= </a:t>
            </a:r>
            <a:r>
              <a:rPr lang="nl-NL" sz="2400" dirty="0" smtClean="0"/>
              <a:t>	78,4 </a:t>
            </a:r>
            <a:r>
              <a:rPr lang="nl-NL" sz="2400" dirty="0"/>
              <a:t>J</a:t>
            </a:r>
          </a:p>
          <a:p>
            <a:pPr marL="541338" indent="-541338">
              <a:spcBef>
                <a:spcPts val="0"/>
              </a:spcBef>
              <a:buNone/>
              <a:tabLst>
                <a:tab pos="2870200" algn="r"/>
                <a:tab pos="3052763" algn="l"/>
                <a:tab pos="3316288" algn="r"/>
              </a:tabLst>
            </a:pPr>
            <a:r>
              <a:rPr lang="nl-NL" sz="2400" dirty="0"/>
              <a:t>	Mechanical energy	= 	19,6 + 78,4 = 98 J</a:t>
            </a:r>
          </a:p>
          <a:p>
            <a:pPr marL="541338" indent="-541338">
              <a:spcBef>
                <a:spcPts val="0"/>
              </a:spcBef>
              <a:buNone/>
              <a:tabLst>
                <a:tab pos="2870200" algn="r"/>
                <a:tab pos="3052763" algn="l"/>
                <a:tab pos="3316288" algn="r"/>
              </a:tabLst>
            </a:pPr>
            <a:r>
              <a:rPr lang="nl-NL" sz="2400" dirty="0" smtClean="0"/>
              <a:t>D</a:t>
            </a:r>
            <a:r>
              <a:rPr lang="nl-NL" sz="2400" dirty="0"/>
              <a:t>		</a:t>
            </a:r>
            <a:r>
              <a:rPr lang="nl-NL" sz="2400" dirty="0" smtClean="0"/>
              <a:t>E</a:t>
            </a:r>
            <a:r>
              <a:rPr lang="nl-NL" sz="2400" baseline="-25000" dirty="0"/>
              <a:t>P</a:t>
            </a:r>
            <a:r>
              <a:rPr lang="nl-NL" sz="2400" dirty="0" smtClean="0"/>
              <a:t> </a:t>
            </a:r>
            <a:r>
              <a:rPr lang="nl-NL" sz="2400" dirty="0"/>
              <a:t>	= </a:t>
            </a:r>
            <a:r>
              <a:rPr lang="nl-NL" sz="2400" dirty="0" smtClean="0"/>
              <a:t>	0</a:t>
            </a:r>
            <a:r>
              <a:rPr lang="nl-NL" sz="2400" dirty="0"/>
              <a:t>	</a:t>
            </a:r>
          </a:p>
          <a:p>
            <a:pPr marL="541338" indent="-541338">
              <a:spcBef>
                <a:spcPts val="0"/>
              </a:spcBef>
              <a:buNone/>
              <a:tabLst>
                <a:tab pos="2870200" algn="r"/>
                <a:tab pos="3052763" algn="l"/>
                <a:tab pos="3316288" algn="r"/>
              </a:tabLst>
            </a:pPr>
            <a:r>
              <a:rPr lang="nl-NL" sz="2400" dirty="0"/>
              <a:t>	                        	</a:t>
            </a:r>
            <a:r>
              <a:rPr lang="nl-NL" sz="2400" dirty="0" smtClean="0"/>
              <a:t>E</a:t>
            </a:r>
            <a:r>
              <a:rPr lang="nl-NL" sz="2400" baseline="-25000" dirty="0"/>
              <a:t>K</a:t>
            </a:r>
            <a:r>
              <a:rPr lang="nl-NL" sz="2400" dirty="0"/>
              <a:t>	= </a:t>
            </a:r>
            <a:r>
              <a:rPr lang="nl-NL" sz="2400" dirty="0" smtClean="0"/>
              <a:t>	½(</a:t>
            </a:r>
            <a:r>
              <a:rPr lang="nl-NL" sz="2400" dirty="0"/>
              <a:t>1)(2 × 9,8 × 10) = 98</a:t>
            </a:r>
          </a:p>
          <a:p>
            <a:pPr marL="541338" indent="-541338">
              <a:spcBef>
                <a:spcPts val="0"/>
              </a:spcBef>
              <a:buNone/>
              <a:tabLst>
                <a:tab pos="2870200" algn="r"/>
                <a:tab pos="3052763" algn="l"/>
                <a:tab pos="3316288" algn="r"/>
              </a:tabLst>
            </a:pPr>
            <a:r>
              <a:rPr lang="nl-NL" sz="2400" dirty="0"/>
              <a:t>	  Mechanical </a:t>
            </a:r>
            <a:r>
              <a:rPr lang="nl-NL" sz="2400" dirty="0" smtClean="0"/>
              <a:t>energy = 	0 </a:t>
            </a:r>
            <a:r>
              <a:rPr lang="nl-NL" sz="2400" dirty="0"/>
              <a:t>+ 98 = 98 J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40"/>
    </mc:Choice>
    <mc:Fallback>
      <p:transition spd="slow" advTm="5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5" y="1183362"/>
            <a:ext cx="6658285" cy="1043006"/>
          </a:xfrm>
        </p:spPr>
        <p:txBody>
          <a:bodyPr>
            <a:normAutofit/>
          </a:bodyPr>
          <a:lstStyle/>
          <a:p>
            <a:pPr marL="898525" indent="-898525">
              <a:spcBef>
                <a:spcPts val="0"/>
              </a:spcBef>
              <a:buNone/>
            </a:pPr>
            <a:r>
              <a:rPr lang="nl-NL" sz="3300" b="1" dirty="0"/>
              <a:t>3.1.6	</a:t>
            </a:r>
            <a:r>
              <a:rPr lang="nl-NL" sz="3300" b="1" dirty="0" smtClean="0"/>
              <a:t>	</a:t>
            </a:r>
            <a:r>
              <a:rPr lang="nl-NL" sz="3300" b="1" dirty="0"/>
              <a:t>The work-energy principle</a:t>
            </a:r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659957" y="1717489"/>
            <a:ext cx="5669280" cy="1328361"/>
          </a:xfrm>
          <a:prstGeom prst="callout3">
            <a:avLst>
              <a:gd name="adj1" fmla="val 18750"/>
              <a:gd name="adj2" fmla="val -1678"/>
              <a:gd name="adj3" fmla="val 25066"/>
              <a:gd name="adj4" fmla="val -11057"/>
              <a:gd name="adj5" fmla="val 53155"/>
              <a:gd name="adj6" fmla="val -11275"/>
              <a:gd name="adj7" fmla="val 106828"/>
              <a:gd name="adj8" fmla="val -23073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The work done on an object by the resultant/net force is equal to the change in kinetic energy of the object.</a:t>
            </a:r>
            <a:endParaRPr lang="en-US" sz="2400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51614" y="3059263"/>
            <a:ext cx="6658285" cy="85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8525" indent="-898525">
              <a:spcBef>
                <a:spcPts val="0"/>
              </a:spcBef>
              <a:buNone/>
              <a:tabLst>
                <a:tab pos="2417763" algn="l"/>
              </a:tabLst>
            </a:pPr>
            <a:r>
              <a:rPr lang="nl-NL" sz="2400" dirty="0"/>
              <a:t>Symbol form: W</a:t>
            </a:r>
            <a:r>
              <a:rPr lang="nl-NL" sz="2400" baseline="-25000" dirty="0" smtClean="0"/>
              <a:t>net</a:t>
            </a:r>
            <a:r>
              <a:rPr lang="nl-NL" sz="2400" dirty="0" smtClean="0"/>
              <a:t>	= </a:t>
            </a:r>
            <a:r>
              <a:rPr lang="el-GR" sz="2400" dirty="0" smtClean="0"/>
              <a:t>Δ</a:t>
            </a:r>
            <a:r>
              <a:rPr lang="nl-NL" sz="2400" dirty="0" smtClean="0"/>
              <a:t>E</a:t>
            </a:r>
            <a:r>
              <a:rPr lang="nl-NL" sz="2400" baseline="-25000" dirty="0" smtClean="0"/>
              <a:t>K</a:t>
            </a:r>
          </a:p>
          <a:p>
            <a:pPr marL="898525" indent="-898525">
              <a:spcBef>
                <a:spcPts val="0"/>
              </a:spcBef>
              <a:buNone/>
              <a:tabLst>
                <a:tab pos="2417763" algn="l"/>
              </a:tabLst>
            </a:pPr>
            <a:r>
              <a:rPr lang="nl-NL" sz="2400" dirty="0"/>
              <a:t>	</a:t>
            </a:r>
            <a:r>
              <a:rPr lang="nl-NL" sz="2400" dirty="0" smtClean="0"/>
              <a:t>	= </a:t>
            </a:r>
            <a:r>
              <a:rPr lang="nl-NL" sz="2400" dirty="0"/>
              <a:t>E</a:t>
            </a:r>
            <a:r>
              <a:rPr lang="nl-NL" sz="2400" baseline="-25000" dirty="0"/>
              <a:t>Kf</a:t>
            </a:r>
            <a:r>
              <a:rPr lang="nl-NL" sz="2400" dirty="0"/>
              <a:t> - E</a:t>
            </a:r>
            <a:r>
              <a:rPr lang="nl-NL" sz="2400" baseline="-25000" dirty="0"/>
              <a:t>Ki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9" y="4561907"/>
            <a:ext cx="5072576" cy="21665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2816" y="4783782"/>
            <a:ext cx="3661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GB" sz="2400" dirty="0" smtClean="0"/>
              <a:t>             </a:t>
            </a:r>
            <a:r>
              <a:rPr lang="en-GB" sz="2400" dirty="0" err="1" smtClean="0"/>
              <a:t>W</a:t>
            </a:r>
            <a:r>
              <a:rPr lang="en-GB" sz="2400" baseline="-25000" dirty="0" err="1" smtClean="0"/>
              <a:t>net</a:t>
            </a:r>
            <a:r>
              <a:rPr lang="en-GB" sz="2400" dirty="0" smtClean="0"/>
              <a:t> </a:t>
            </a:r>
            <a:r>
              <a:rPr lang="el-GR" sz="2400" dirty="0" smtClean="0"/>
              <a:t>= </a:t>
            </a:r>
            <a:r>
              <a:rPr lang="el-GR" sz="2400" dirty="0"/>
              <a:t>Δ</a:t>
            </a:r>
            <a:r>
              <a:rPr lang="en-GB" sz="2400" dirty="0"/>
              <a:t>E</a:t>
            </a:r>
            <a:r>
              <a:rPr lang="en-GB" sz="2400" baseline="-25000" dirty="0"/>
              <a:t>K</a:t>
            </a:r>
            <a:r>
              <a:rPr lang="en-GB" sz="2400" dirty="0"/>
              <a:t> </a:t>
            </a:r>
            <a:endParaRPr lang="en-GB" sz="2400" dirty="0" smtClean="0"/>
          </a:p>
          <a:p>
            <a:pPr marL="628650" indent="-628650"/>
            <a:r>
              <a:rPr lang="en-ZA" sz="2400" dirty="0" smtClean="0"/>
              <a:t>F</a:t>
            </a:r>
            <a:r>
              <a:rPr lang="en-GB" sz="2400" baseline="-25000" dirty="0"/>
              <a:t>net</a:t>
            </a:r>
            <a:r>
              <a:rPr lang="en-GB" sz="2400" dirty="0" smtClean="0"/>
              <a:t>⋅</a:t>
            </a:r>
            <a:r>
              <a:rPr lang="el-GR" sz="2400" dirty="0"/>
              <a:t>Δ</a:t>
            </a:r>
            <a:r>
              <a:rPr lang="en-GB" sz="2400" dirty="0"/>
              <a:t>x cos</a:t>
            </a:r>
            <a:r>
              <a:rPr lang="el-GR" sz="2400" dirty="0" smtClean="0"/>
              <a:t>θ</a:t>
            </a:r>
            <a:r>
              <a:rPr lang="en-GB" sz="2400" dirty="0"/>
              <a:t> =</a:t>
            </a:r>
            <a:r>
              <a:rPr lang="el-GR" sz="2400" dirty="0" smtClean="0"/>
              <a:t> </a:t>
            </a:r>
            <a:r>
              <a:rPr lang="en-GB" sz="2400" dirty="0" smtClean="0"/>
              <a:t>½</a:t>
            </a:r>
            <a:r>
              <a:rPr lang="en-GB" sz="2400" dirty="0"/>
              <a:t>mv</a:t>
            </a:r>
            <a:r>
              <a:rPr lang="en-GB" sz="2400" baseline="-25000" dirty="0"/>
              <a:t>f</a:t>
            </a:r>
            <a:r>
              <a:rPr lang="en-GB" sz="2400" baseline="30000" dirty="0"/>
              <a:t>2</a:t>
            </a:r>
            <a:r>
              <a:rPr lang="en-GB" sz="2400" dirty="0"/>
              <a:t> - ½mv</a:t>
            </a:r>
            <a:r>
              <a:rPr lang="en-GB" sz="2400" baseline="-25000" dirty="0"/>
              <a:t>i</a:t>
            </a:r>
            <a:r>
              <a:rPr lang="en-GB" sz="2400" baseline="30000" dirty="0"/>
              <a:t>2</a:t>
            </a:r>
            <a:endParaRPr lang="en-US" sz="2400" baseline="30000" dirty="0"/>
          </a:p>
        </p:txBody>
      </p:sp>
      <p:sp>
        <p:nvSpPr>
          <p:cNvPr id="16" name="Curved Left Arrow 15"/>
          <p:cNvSpPr/>
          <p:nvPr/>
        </p:nvSpPr>
        <p:spPr>
          <a:xfrm rot="4232485">
            <a:off x="1207975" y="5485289"/>
            <a:ext cx="376354" cy="663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9971" y="4993388"/>
            <a:ext cx="1127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 net force(N)</a:t>
            </a:r>
            <a:endParaRPr lang="en-US" sz="2000" dirty="0"/>
          </a:p>
        </p:txBody>
      </p:sp>
      <p:sp>
        <p:nvSpPr>
          <p:cNvPr id="18" name="Curved Left Arrow 17"/>
          <p:cNvSpPr/>
          <p:nvPr/>
        </p:nvSpPr>
        <p:spPr>
          <a:xfrm rot="8176633" flipH="1">
            <a:off x="1845367" y="4350128"/>
            <a:ext cx="293904" cy="92692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0415" y="4130340"/>
            <a:ext cx="1256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verplasing (m)</a:t>
            </a:r>
            <a:endParaRPr lang="en-US" sz="2000" dirty="0"/>
          </a:p>
        </p:txBody>
      </p:sp>
      <p:sp>
        <p:nvSpPr>
          <p:cNvPr id="20" name="Curved Left Arrow 19"/>
          <p:cNvSpPr/>
          <p:nvPr/>
        </p:nvSpPr>
        <p:spPr>
          <a:xfrm rot="8176633" flipH="1">
            <a:off x="3285538" y="4094282"/>
            <a:ext cx="406755" cy="86033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74098" y="3964959"/>
            <a:ext cx="1971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smtClean="0"/>
              <a:t>change </a:t>
            </a:r>
            <a:r>
              <a:rPr lang="nl-NL" sz="2000" dirty="0"/>
              <a:t>in kinetic </a:t>
            </a:r>
            <a:r>
              <a:rPr lang="nl-NL" sz="2000" dirty="0" smtClean="0"/>
              <a:t>energy (J</a:t>
            </a:r>
            <a:r>
              <a:rPr lang="nl-NL" sz="2000" dirty="0"/>
              <a:t>)</a:t>
            </a:r>
            <a:endParaRPr lang="en-US" sz="2000" dirty="0"/>
          </a:p>
        </p:txBody>
      </p:sp>
      <p:sp>
        <p:nvSpPr>
          <p:cNvPr id="22" name="Curved Left Arrow 21"/>
          <p:cNvSpPr/>
          <p:nvPr/>
        </p:nvSpPr>
        <p:spPr>
          <a:xfrm rot="20564384" flipH="1">
            <a:off x="3397419" y="5574044"/>
            <a:ext cx="288004" cy="663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 rot="2051939">
            <a:off x="4442846" y="5554243"/>
            <a:ext cx="293904" cy="663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80757" y="5741932"/>
            <a:ext cx="749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mass </a:t>
            </a:r>
            <a:endParaRPr lang="nl-NL" sz="2000" dirty="0" smtClean="0"/>
          </a:p>
          <a:p>
            <a:r>
              <a:rPr lang="nl-NL" sz="2000" dirty="0" smtClean="0"/>
              <a:t> (</a:t>
            </a:r>
            <a:r>
              <a:rPr lang="nl-NL" sz="2000" dirty="0"/>
              <a:t>kg)</a:t>
            </a:r>
            <a:endParaRPr lang="en-US" sz="2000" dirty="0"/>
          </a:p>
        </p:txBody>
      </p:sp>
      <p:sp>
        <p:nvSpPr>
          <p:cNvPr id="25" name="Curved Left Arrow 24"/>
          <p:cNvSpPr/>
          <p:nvPr/>
        </p:nvSpPr>
        <p:spPr>
          <a:xfrm rot="12933643">
            <a:off x="3964646" y="3876424"/>
            <a:ext cx="293904" cy="143441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Left Arrow 25"/>
          <p:cNvSpPr/>
          <p:nvPr/>
        </p:nvSpPr>
        <p:spPr>
          <a:xfrm rot="14526114">
            <a:off x="5028975" y="4129158"/>
            <a:ext cx="371408" cy="129725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52643" y="4528835"/>
            <a:ext cx="1165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initial velocity  (m⋅s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4532031" y="4026983"/>
            <a:ext cx="1574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final velocity  (m⋅s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-1296093" y="2487295"/>
            <a:ext cx="101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⋅</a:t>
            </a:r>
            <a:r>
              <a:rPr lang="el-GR" dirty="0"/>
              <a:t>Δ</a:t>
            </a:r>
            <a:r>
              <a:rPr lang="en-GB" dirty="0"/>
              <a:t>x cos</a:t>
            </a:r>
            <a:r>
              <a:rPr lang="el-GR" dirty="0"/>
              <a:t>θ </a:t>
            </a:r>
            <a:endParaRPr lang="en-Z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0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21"/>
    </mc:Choice>
    <mc:Fallback>
      <p:transition spd="slow" advTm="7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741339"/>
            <a:ext cx="6683188" cy="4397072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pPr marL="361950" indent="-361950"/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Leon pushes a crate, mass 50 kg, with a force, 200 N, across a rough horizontal surface as indicated in the diagram. The crate is initially at rest. The friction between the crate and the surface is 120 N.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3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66"/>
    </mc:Choice>
    <mc:Fallback>
      <p:transition spd="slow" advTm="1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327868"/>
            <a:ext cx="6683188" cy="5017273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Calculate the velocity of the crate after Leon has pushed it a distance of 8 m in a straight horizontal line.</a:t>
            </a:r>
          </a:p>
          <a:p>
            <a:endParaRPr lang="en-ZA" sz="2800" dirty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Choose to the right as positive. 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0" y="1489744"/>
            <a:ext cx="5931673" cy="2146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930" y="2051639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200 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3930" y="3134342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120 N</a:t>
            </a:r>
          </a:p>
        </p:txBody>
      </p:sp>
      <p:sp>
        <p:nvSpPr>
          <p:cNvPr id="9" name="Rectangle 8"/>
          <p:cNvSpPr/>
          <p:nvPr/>
        </p:nvSpPr>
        <p:spPr>
          <a:xfrm>
            <a:off x="4716079" y="1484646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50 kg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0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37"/>
    </mc:Choice>
    <mc:Fallback>
      <p:transition spd="slow" advTm="7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733385"/>
            <a:ext cx="6683188" cy="4436828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The net force on the crate </a:t>
            </a:r>
            <a:r>
              <a:rPr lang="en-ZA" sz="2800" dirty="0" smtClean="0">
                <a:solidFill>
                  <a:schemeClr val="tx1"/>
                </a:solidFill>
              </a:rPr>
              <a:t>is </a:t>
            </a:r>
          </a:p>
          <a:p>
            <a:r>
              <a:rPr lang="nl-NL" sz="2800" dirty="0" smtClean="0">
                <a:solidFill>
                  <a:schemeClr val="tx1"/>
                </a:solidFill>
              </a:rPr>
              <a:t>   +200 </a:t>
            </a:r>
            <a:r>
              <a:rPr lang="nl-NL" sz="2800" dirty="0">
                <a:solidFill>
                  <a:schemeClr val="tx1"/>
                </a:solidFill>
              </a:rPr>
              <a:t>- 120 = 80 N to the </a:t>
            </a:r>
            <a:r>
              <a:rPr lang="nl-NL" sz="2800" dirty="0" smtClean="0">
                <a:solidFill>
                  <a:schemeClr val="tx1"/>
                </a:solidFill>
              </a:rPr>
              <a:t>right.</a:t>
            </a:r>
          </a:p>
          <a:p>
            <a:r>
              <a:rPr lang="en-ZA" sz="2800" dirty="0" smtClean="0">
                <a:solidFill>
                  <a:schemeClr val="tx1"/>
                </a:solidFill>
              </a:rPr>
              <a:t>The work done on the crate by the net force	           </a:t>
            </a:r>
            <a:r>
              <a:rPr lang="nl-NL" sz="2800" dirty="0" smtClean="0">
                <a:solidFill>
                  <a:schemeClr val="tx1"/>
                </a:solidFill>
              </a:rPr>
              <a:t>= </a:t>
            </a:r>
            <a:r>
              <a:rPr lang="el-GR" sz="2800" dirty="0" smtClean="0">
                <a:solidFill>
                  <a:schemeClr val="tx1"/>
                </a:solidFill>
              </a:rPr>
              <a:t>Δ</a:t>
            </a:r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K</a:t>
            </a:r>
            <a:r>
              <a:rPr lang="nl-NL" sz="2800" dirty="0">
                <a:solidFill>
                  <a:schemeClr val="tx1"/>
                </a:solidFill>
              </a:rPr>
              <a:t> of the </a:t>
            </a:r>
            <a:r>
              <a:rPr lang="nl-NL" sz="2800" dirty="0" smtClean="0">
                <a:solidFill>
                  <a:schemeClr val="tx1"/>
                </a:solidFill>
              </a:rPr>
              <a:t>crate</a:t>
            </a:r>
          </a:p>
          <a:p>
            <a:r>
              <a:rPr lang="nl-NL" sz="2800" dirty="0" smtClean="0">
                <a:solidFill>
                  <a:schemeClr val="tx1"/>
                </a:solidFill>
              </a:rPr>
              <a:t> 	</a:t>
            </a:r>
          </a:p>
          <a:p>
            <a:r>
              <a:rPr lang="nl-NL" sz="2800" dirty="0" smtClean="0">
                <a:solidFill>
                  <a:schemeClr val="tx1"/>
                </a:solidFill>
              </a:rPr>
              <a:t>F</a:t>
            </a:r>
            <a:r>
              <a:rPr lang="nl-NL" sz="2800" baseline="-25000" dirty="0" smtClean="0">
                <a:solidFill>
                  <a:schemeClr val="tx1"/>
                </a:solidFill>
              </a:rPr>
              <a:t>net</a:t>
            </a:r>
            <a:r>
              <a:rPr lang="el-GR" sz="2800" dirty="0">
                <a:solidFill>
                  <a:schemeClr val="tx1"/>
                </a:solidFill>
              </a:rPr>
              <a:t>Δ</a:t>
            </a:r>
            <a:r>
              <a:rPr lang="nl-NL" sz="2800" dirty="0">
                <a:solidFill>
                  <a:schemeClr val="tx1"/>
                </a:solidFill>
              </a:rPr>
              <a:t>x cos</a:t>
            </a:r>
            <a:r>
              <a:rPr lang="el-GR" sz="2800" dirty="0">
                <a:solidFill>
                  <a:schemeClr val="tx1"/>
                </a:solidFill>
              </a:rPr>
              <a:t>θ 	=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-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-25000" dirty="0" smtClean="0">
                <a:solidFill>
                  <a:schemeClr val="tx1"/>
                </a:solidFill>
              </a:rPr>
              <a:t>i</a:t>
            </a:r>
            <a:r>
              <a:rPr lang="nl-NL" sz="2800" baseline="30000" dirty="0">
                <a:solidFill>
                  <a:schemeClr val="tx1"/>
                </a:solidFill>
              </a:rPr>
              <a:t>2 </a:t>
            </a:r>
            <a:endParaRPr lang="nl-NL" sz="2800" baseline="30000" dirty="0" smtClean="0">
              <a:solidFill>
                <a:schemeClr val="tx1"/>
              </a:solidFill>
            </a:endParaRPr>
          </a:p>
          <a:p>
            <a:r>
              <a:rPr lang="nl-NL" sz="2800" dirty="0" smtClean="0">
                <a:solidFill>
                  <a:schemeClr val="tx1"/>
                </a:solidFill>
              </a:rPr>
              <a:t>(80)(8)cos0°	= ½(50)v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- ½(50)(0)</a:t>
            </a:r>
            <a:r>
              <a:rPr lang="nl-NL" sz="2800" baseline="30000" dirty="0">
                <a:solidFill>
                  <a:schemeClr val="tx1"/>
                </a:solidFill>
              </a:rPr>
              <a:t> 2</a:t>
            </a:r>
            <a:r>
              <a:rPr lang="nl-NL" sz="2800" dirty="0" smtClean="0">
                <a:solidFill>
                  <a:schemeClr val="tx1"/>
                </a:solidFill>
              </a:rPr>
              <a:t>  </a:t>
            </a:r>
          </a:p>
          <a:p>
            <a:r>
              <a:rPr lang="en-ZA" sz="2600" dirty="0" smtClean="0">
                <a:solidFill>
                  <a:schemeClr val="tx1"/>
                </a:solidFill>
              </a:rPr>
              <a:t>(</a:t>
            </a:r>
            <a:r>
              <a:rPr lang="en-ZA" sz="2600" dirty="0">
                <a:solidFill>
                  <a:schemeClr val="tx1"/>
                </a:solidFill>
              </a:rPr>
              <a:t>net force and displacement in same direction)</a:t>
            </a:r>
          </a:p>
          <a:p>
            <a:pPr>
              <a:tabLst>
                <a:tab pos="3052763" algn="r"/>
                <a:tab pos="3140075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   v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	= 5,06 m⋅s</a:t>
            </a:r>
            <a:r>
              <a:rPr lang="nl-NL" sz="2800" baseline="30000" dirty="0">
                <a:solidFill>
                  <a:schemeClr val="tx1"/>
                </a:solidFill>
              </a:rPr>
              <a:t>-1</a:t>
            </a:r>
            <a:r>
              <a:rPr lang="nl-NL" sz="2800" dirty="0">
                <a:solidFill>
                  <a:schemeClr val="tx1"/>
                </a:solidFill>
              </a:rPr>
              <a:t> to the right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4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4"/>
    </mc:Choice>
    <mc:Fallback>
      <p:transition spd="slow" advTm="2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327868"/>
            <a:ext cx="6683188" cy="5017273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pPr>
              <a:tabLst>
                <a:tab pos="3052763" algn="r"/>
                <a:tab pos="3140075" algn="l"/>
              </a:tabLst>
            </a:pPr>
            <a:r>
              <a:rPr lang="nl-NL" sz="2800" dirty="0">
                <a:solidFill>
                  <a:schemeClr val="tx1"/>
                </a:solidFill>
              </a:rPr>
              <a:t>The net force isF</a:t>
            </a:r>
            <a:r>
              <a:rPr lang="nl-NL" sz="2800" baseline="-25000" dirty="0" smtClean="0">
                <a:solidFill>
                  <a:schemeClr val="tx1"/>
                </a:solidFill>
              </a:rPr>
              <a:t>x</a:t>
            </a:r>
            <a:r>
              <a:rPr lang="nl-NL" sz="2800" dirty="0" smtClean="0">
                <a:solidFill>
                  <a:schemeClr val="tx1"/>
                </a:solidFill>
              </a:rPr>
              <a:t> - f = 200 cos30° - 145 </a:t>
            </a:r>
          </a:p>
          <a:p>
            <a:pPr>
              <a:tabLst>
                <a:tab pos="3052763" algn="r"/>
                <a:tab pos="3140075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		= </a:t>
            </a:r>
            <a:r>
              <a:rPr lang="nl-NL" sz="2800" dirty="0">
                <a:solidFill>
                  <a:schemeClr val="tx1"/>
                </a:solidFill>
              </a:rPr>
              <a:t>28,2 N	</a:t>
            </a:r>
          </a:p>
          <a:p>
            <a:pPr>
              <a:tabLst>
                <a:tab pos="3052763" algn="r"/>
                <a:tab pos="3140075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   </a:t>
            </a:r>
            <a:r>
              <a:rPr lang="nl-NL" sz="2800" dirty="0" smtClean="0">
                <a:solidFill>
                  <a:schemeClr val="tx1"/>
                </a:solidFill>
              </a:rPr>
              <a:t>	F</a:t>
            </a:r>
            <a:r>
              <a:rPr lang="nl-NL" sz="2800" baseline="-25000" dirty="0" smtClean="0">
                <a:solidFill>
                  <a:schemeClr val="tx1"/>
                </a:solidFill>
              </a:rPr>
              <a:t>net</a:t>
            </a:r>
            <a:r>
              <a:rPr lang="el-GR" sz="2800" dirty="0">
                <a:solidFill>
                  <a:schemeClr val="tx1"/>
                </a:solidFill>
              </a:rPr>
              <a:t>Δ</a:t>
            </a:r>
            <a:r>
              <a:rPr lang="nl-NL" sz="2800" dirty="0">
                <a:solidFill>
                  <a:schemeClr val="tx1"/>
                </a:solidFill>
              </a:rPr>
              <a:t>x cos</a:t>
            </a:r>
            <a:r>
              <a:rPr lang="el-GR" sz="2800" dirty="0">
                <a:solidFill>
                  <a:schemeClr val="tx1"/>
                </a:solidFill>
              </a:rPr>
              <a:t>θ 	=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-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-25000" dirty="0" smtClean="0">
                <a:solidFill>
                  <a:schemeClr val="tx1"/>
                </a:solidFill>
              </a:rPr>
              <a:t>i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	(</a:t>
            </a:r>
            <a:r>
              <a:rPr lang="nl-NL" sz="2800" dirty="0">
                <a:solidFill>
                  <a:schemeClr val="tx1"/>
                </a:solidFill>
              </a:rPr>
              <a:t>28,2)(</a:t>
            </a:r>
            <a:r>
              <a:rPr lang="nl-NL" sz="2800" dirty="0" smtClean="0">
                <a:solidFill>
                  <a:schemeClr val="tx1"/>
                </a:solidFill>
              </a:rPr>
              <a:t>8)cos0</a:t>
            </a:r>
            <a:r>
              <a:rPr lang="nl-NL" sz="2800" dirty="0">
                <a:solidFill>
                  <a:schemeClr val="tx1"/>
                </a:solidFill>
              </a:rPr>
              <a:t> °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	= ½(</a:t>
            </a:r>
            <a:r>
              <a:rPr lang="nl-NL" sz="2800" dirty="0" smtClean="0">
                <a:solidFill>
                  <a:schemeClr val="tx1"/>
                </a:solidFill>
              </a:rPr>
              <a:t>50)v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- ½(50)(</a:t>
            </a:r>
            <a:r>
              <a:rPr lang="nl-NL" sz="2800" dirty="0" smtClean="0">
                <a:solidFill>
                  <a:schemeClr val="tx1"/>
                </a:solidFill>
              </a:rPr>
              <a:t>0)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 </a:t>
            </a:r>
            <a:endParaRPr lang="nl-NL" sz="2800" dirty="0">
              <a:solidFill>
                <a:schemeClr val="tx1"/>
              </a:solidFill>
            </a:endParaRPr>
          </a:p>
          <a:p>
            <a:pPr>
              <a:tabLst>
                <a:tab pos="3052763" algn="r"/>
                <a:tab pos="3140075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                  </a:t>
            </a:r>
            <a:r>
              <a:rPr lang="nl-NL" sz="2800" dirty="0" smtClean="0">
                <a:solidFill>
                  <a:schemeClr val="tx1"/>
                </a:solidFill>
              </a:rPr>
              <a:t>	v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	= 3 m⋅s</a:t>
            </a:r>
            <a:r>
              <a:rPr lang="nl-NL" sz="2800" baseline="30000" dirty="0">
                <a:solidFill>
                  <a:schemeClr val="tx1"/>
                </a:solidFill>
              </a:rPr>
              <a:t>-1</a:t>
            </a:r>
            <a:r>
              <a:rPr lang="nl-NL" sz="2800" dirty="0">
                <a:solidFill>
                  <a:schemeClr val="tx1"/>
                </a:solidFill>
              </a:rPr>
              <a:t>  to the right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4" y="1489744"/>
            <a:ext cx="4990384" cy="2146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3603" y="1773543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200 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5901" y="3070731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140 </a:t>
            </a:r>
            <a:r>
              <a:rPr lang="en-ZA" dirty="0"/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65005" y="1926405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50 kg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94751" y="2712203"/>
            <a:ext cx="138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200 </a:t>
            </a:r>
            <a:r>
              <a:rPr lang="en-ZA" dirty="0" smtClean="0"/>
              <a:t>cos30°</a:t>
            </a:r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2308601" y="2418283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30°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70"/>
    </mc:Choice>
    <mc:Fallback>
      <p:transition spd="slow" advTm="5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327868"/>
            <a:ext cx="6683188" cy="1701579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It can also be written directly as:</a:t>
            </a:r>
            <a:r>
              <a:rPr lang="nl-NL" sz="2800" dirty="0" smtClean="0">
                <a:solidFill>
                  <a:schemeClr val="tx1"/>
                </a:solidFill>
              </a:rPr>
              <a:t>                		       F</a:t>
            </a:r>
            <a:r>
              <a:rPr lang="nl-NL" sz="2800" baseline="-25000" dirty="0" smtClean="0">
                <a:solidFill>
                  <a:schemeClr val="tx1"/>
                </a:solidFill>
              </a:rPr>
              <a:t>net</a:t>
            </a:r>
            <a:r>
              <a:rPr lang="el-GR" sz="2800" dirty="0">
                <a:solidFill>
                  <a:schemeClr val="tx1"/>
                </a:solidFill>
              </a:rPr>
              <a:t>Δ</a:t>
            </a:r>
            <a:r>
              <a:rPr lang="nl-NL" sz="2800" dirty="0">
                <a:solidFill>
                  <a:schemeClr val="tx1"/>
                </a:solidFill>
              </a:rPr>
              <a:t>x cos</a:t>
            </a:r>
            <a:r>
              <a:rPr lang="el-GR" sz="2800" dirty="0" smtClean="0">
                <a:solidFill>
                  <a:schemeClr val="tx1"/>
                </a:solidFill>
              </a:rPr>
              <a:t>θ</a:t>
            </a:r>
            <a:r>
              <a:rPr lang="en-ZA" sz="2800" dirty="0">
                <a:solidFill>
                  <a:schemeClr val="tx1"/>
                </a:solidFill>
              </a:rPr>
              <a:t> </a:t>
            </a:r>
            <a:r>
              <a:rPr lang="el-GR" sz="2800" dirty="0" smtClean="0">
                <a:solidFill>
                  <a:schemeClr val="tx1"/>
                </a:solidFill>
              </a:rPr>
              <a:t>= </a:t>
            </a:r>
            <a:r>
              <a:rPr lang="el-GR" sz="2800" dirty="0">
                <a:solidFill>
                  <a:schemeClr val="tx1"/>
                </a:solidFill>
              </a:rPr>
              <a:t>½</a:t>
            </a:r>
            <a:r>
              <a:rPr lang="nl-NL" sz="2800" dirty="0">
                <a:solidFill>
                  <a:schemeClr val="tx1"/>
                </a:solidFill>
              </a:rPr>
              <a:t>mv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>
                <a:solidFill>
                  <a:schemeClr val="tx1"/>
                </a:solidFill>
              </a:rPr>
              <a:t> -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-25000" dirty="0" smtClean="0">
                <a:solidFill>
                  <a:schemeClr val="tx1"/>
                </a:solidFill>
              </a:rPr>
              <a:t>i</a:t>
            </a:r>
            <a:r>
              <a:rPr lang="nl-NL" sz="2800" baseline="30000" dirty="0">
                <a:solidFill>
                  <a:schemeClr val="tx1"/>
                </a:solidFill>
              </a:rPr>
              <a:t>2 </a:t>
            </a:r>
            <a:endParaRPr lang="nl-NL" sz="2800" baseline="30000" dirty="0" smtClean="0">
              <a:solidFill>
                <a:schemeClr val="tx1"/>
              </a:solidFill>
            </a:endParaRPr>
          </a:p>
          <a:p>
            <a:pPr>
              <a:tabLst>
                <a:tab pos="3052763" algn="r"/>
                <a:tab pos="3140075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(</a:t>
            </a:r>
            <a:r>
              <a:rPr lang="nl-NL" sz="2800" dirty="0">
                <a:solidFill>
                  <a:schemeClr val="tx1"/>
                </a:solidFill>
              </a:rPr>
              <a:t>200 </a:t>
            </a:r>
            <a:r>
              <a:rPr lang="nl-NL" sz="2800" dirty="0" smtClean="0">
                <a:solidFill>
                  <a:schemeClr val="tx1"/>
                </a:solidFill>
              </a:rPr>
              <a:t>cos30° </a:t>
            </a:r>
            <a:r>
              <a:rPr lang="nl-NL" sz="2800" dirty="0">
                <a:solidFill>
                  <a:schemeClr val="tx1"/>
                </a:solidFill>
              </a:rPr>
              <a:t>- 145)(8) 	= ½(</a:t>
            </a:r>
            <a:r>
              <a:rPr lang="nl-NL" sz="2800" dirty="0" smtClean="0">
                <a:solidFill>
                  <a:schemeClr val="tx1"/>
                </a:solidFill>
              </a:rPr>
              <a:t>50)v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- ½(50)(</a:t>
            </a:r>
            <a:r>
              <a:rPr lang="nl-NL" sz="2800" dirty="0" smtClean="0">
                <a:solidFill>
                  <a:schemeClr val="tx1"/>
                </a:solidFill>
              </a:rPr>
              <a:t>0)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2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62"/>
    </mc:Choice>
    <mc:Fallback>
      <p:transition spd="slow" advTm="3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5" y="1262872"/>
            <a:ext cx="6658285" cy="1043006"/>
          </a:xfrm>
        </p:spPr>
        <p:txBody>
          <a:bodyPr>
            <a:normAutofit/>
          </a:bodyPr>
          <a:lstStyle/>
          <a:p>
            <a:pPr marL="898525" indent="-898525">
              <a:spcBef>
                <a:spcPts val="0"/>
              </a:spcBef>
              <a:buNone/>
            </a:pPr>
            <a:r>
              <a:rPr lang="nl-NL" sz="3300" b="1" dirty="0"/>
              <a:t>3.1.3	</a:t>
            </a:r>
            <a:r>
              <a:rPr lang="nl-NL" sz="3300" b="1" dirty="0" smtClean="0"/>
              <a:t>	</a:t>
            </a:r>
            <a:r>
              <a:rPr lang="nl-NL" sz="3300" b="1" dirty="0"/>
              <a:t>Potential energy (E</a:t>
            </a:r>
            <a:r>
              <a:rPr lang="nl-NL" sz="3300" b="1" baseline="-25000" dirty="0"/>
              <a:t>P</a:t>
            </a:r>
            <a:r>
              <a:rPr lang="nl-NL" sz="3300" b="1" dirty="0"/>
              <a:t>)</a:t>
            </a:r>
          </a:p>
          <a:p>
            <a:pPr marL="898525" indent="-898525">
              <a:spcBef>
                <a:spcPts val="0"/>
              </a:spcBef>
              <a:buNone/>
            </a:pPr>
            <a:endParaRPr lang="nl-NL" sz="2800" b="1" dirty="0"/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763321" y="2544409"/>
            <a:ext cx="4978001" cy="2027582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27891"/>
              <a:gd name="adj8" fmla="val -38126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The energy of an object due to its position in a field. In this case: a gravitational field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9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1"/>
    </mc:Choice>
    <mc:Fallback>
      <p:transition spd="slow" advTm="15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pPr marL="361950" indent="-361950"/>
            <a:endParaRPr lang="en-ZA" sz="2800" b="1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A </a:t>
            </a:r>
            <a:r>
              <a:rPr lang="en-ZA" sz="2800" dirty="0">
                <a:solidFill>
                  <a:schemeClr val="tx1"/>
                </a:solidFill>
              </a:rPr>
              <a:t>trolley, carrying a sandbag, moves down a frictionless incline. When it reaches the bottom, point B, it moves to point C at a constant velocity of 2 m⋅s</a:t>
            </a:r>
            <a:r>
              <a:rPr lang="en-ZA" sz="2800" baseline="30000" dirty="0">
                <a:solidFill>
                  <a:schemeClr val="tx1"/>
                </a:solidFill>
              </a:rPr>
              <a:t>-1</a:t>
            </a:r>
            <a:r>
              <a:rPr lang="en-ZA" sz="2800" dirty="0">
                <a:solidFill>
                  <a:schemeClr val="tx1"/>
                </a:solidFill>
              </a:rPr>
              <a:t> in the direction as indicated on the diagram. </a:t>
            </a:r>
            <a:r>
              <a:rPr lang="en-ZA" sz="2800" dirty="0" smtClean="0">
                <a:solidFill>
                  <a:schemeClr val="tx1"/>
                </a:solidFill>
              </a:rPr>
              <a:t>The </a:t>
            </a:r>
            <a:r>
              <a:rPr lang="en-ZA" sz="2800" dirty="0">
                <a:solidFill>
                  <a:schemeClr val="tx1"/>
                </a:solidFill>
              </a:rPr>
              <a:t>sandbag and the trolley have a combined mass of </a:t>
            </a:r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4 </a:t>
            </a:r>
            <a:r>
              <a:rPr lang="en-ZA" sz="2800" dirty="0">
                <a:solidFill>
                  <a:schemeClr val="tx1"/>
                </a:solidFill>
              </a:rPr>
              <a:t>kg. A bullet with mass 0,15 kg, is fired, as indicated, and is stuck in the sandbag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31"/>
    </mc:Choice>
    <mc:Fallback>
      <p:transition spd="slow" advTm="4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/>
            <a:endParaRPr lang="nl-NL" sz="2800" dirty="0" smtClean="0">
              <a:solidFill>
                <a:schemeClr val="tx1"/>
              </a:solidFill>
            </a:endParaRPr>
          </a:p>
          <a:p>
            <a:pPr marL="541338" indent="-541338"/>
            <a:endParaRPr lang="nl-NL" sz="2800" dirty="0" smtClean="0">
              <a:solidFill>
                <a:schemeClr val="tx1"/>
              </a:solidFill>
            </a:endParaRPr>
          </a:p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  <a:p>
            <a:pPr marL="541338" indent="-541338"/>
            <a:endParaRPr lang="nl-NL" sz="2800" dirty="0" smtClean="0">
              <a:solidFill>
                <a:schemeClr val="tx1"/>
              </a:solidFill>
            </a:endParaRPr>
          </a:p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  <a:p>
            <a:pPr marL="541338" indent="-541338">
              <a:buAutoNum type="arabicPeriod"/>
            </a:pPr>
            <a:r>
              <a:rPr lang="en-ZA" sz="2800" dirty="0">
                <a:solidFill>
                  <a:schemeClr val="tx1"/>
                </a:solidFill>
              </a:rPr>
              <a:t>State the principle in words that will be used to solve this problem. </a:t>
            </a:r>
            <a:endParaRPr lang="en-ZA" sz="2800" dirty="0" smtClean="0">
              <a:solidFill>
                <a:schemeClr val="tx1"/>
              </a:solidFill>
            </a:endParaRPr>
          </a:p>
          <a:p>
            <a:pPr marL="541338" indent="-541338">
              <a:buAutoNum type="arabicPeriod"/>
            </a:pPr>
            <a:r>
              <a:rPr lang="en-ZA" sz="2800" dirty="0">
                <a:solidFill>
                  <a:schemeClr val="tx1"/>
                </a:solidFill>
              </a:rPr>
              <a:t>Calculate the magnitude of the velocity of the bullet before the collision.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0" y="1666941"/>
            <a:ext cx="6114553" cy="2099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5789" y="1767379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2 m⋅s</a:t>
            </a:r>
            <a:r>
              <a:rPr lang="en-ZA" baseline="30000" dirty="0"/>
              <a:t>-1</a:t>
            </a:r>
          </a:p>
        </p:txBody>
      </p:sp>
      <p:sp>
        <p:nvSpPr>
          <p:cNvPr id="7" name="Rectangle 6"/>
          <p:cNvSpPr/>
          <p:nvPr/>
        </p:nvSpPr>
        <p:spPr>
          <a:xfrm>
            <a:off x="580464" y="1856169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v</a:t>
            </a:r>
            <a:endParaRPr lang="en-ZA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580464" y="2643348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0,15 kg</a:t>
            </a:r>
            <a:endParaRPr lang="en-ZA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2187953" y="272500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4 </a:t>
            </a:r>
            <a:r>
              <a:rPr lang="en-ZA" dirty="0"/>
              <a:t>kg</a:t>
            </a:r>
            <a:endParaRPr lang="en-ZA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1227171" y="338799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C</a:t>
            </a:r>
            <a:endParaRPr lang="en-ZA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3415718" y="3396913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B</a:t>
            </a:r>
            <a:endParaRPr lang="en-ZA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848278" y="167150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A</a:t>
            </a:r>
            <a:endParaRPr lang="en-ZA" baseline="30000" dirty="0"/>
          </a:p>
        </p:txBody>
      </p:sp>
      <p:sp>
        <p:nvSpPr>
          <p:cNvPr id="14" name="Rectangle 13"/>
          <p:cNvSpPr/>
          <p:nvPr/>
        </p:nvSpPr>
        <p:spPr>
          <a:xfrm>
            <a:off x="6193373" y="255491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h</a:t>
            </a:r>
            <a:endParaRPr lang="en-ZA" baseline="3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3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43"/>
    </mc:Choice>
    <mc:Fallback>
      <p:transition spd="slow" advTm="2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>
              <a:buAutoNum type="arabicPeriod" startAt="3"/>
            </a:pPr>
            <a:r>
              <a:rPr lang="en-ZA" sz="2800" dirty="0" smtClean="0">
                <a:solidFill>
                  <a:schemeClr val="tx1"/>
                </a:solidFill>
              </a:rPr>
              <a:t>Calculate </a:t>
            </a:r>
            <a:r>
              <a:rPr lang="en-ZA" sz="2800" dirty="0">
                <a:solidFill>
                  <a:schemeClr val="tx1"/>
                </a:solidFill>
              </a:rPr>
              <a:t>the kinetic energy of the trolley with the sandbag and bullet after the </a:t>
            </a:r>
            <a:r>
              <a:rPr lang="en-ZA" sz="2800" dirty="0" smtClean="0">
                <a:solidFill>
                  <a:schemeClr val="tx1"/>
                </a:solidFill>
              </a:rPr>
              <a:t>collision</a:t>
            </a:r>
          </a:p>
          <a:p>
            <a:pPr marL="541338" indent="-541338">
              <a:buAutoNum type="arabicPeriod" startAt="3"/>
            </a:pPr>
            <a:endParaRPr lang="en-ZA" sz="2800" dirty="0">
              <a:solidFill>
                <a:schemeClr val="tx1"/>
              </a:solidFill>
            </a:endParaRPr>
          </a:p>
          <a:p>
            <a:pPr marL="541338" indent="-541338">
              <a:buAutoNum type="arabicPeriod" startAt="3"/>
            </a:pPr>
            <a:r>
              <a:rPr lang="en-ZA" sz="2800" dirty="0">
                <a:solidFill>
                  <a:schemeClr val="tx1"/>
                </a:solidFill>
              </a:rPr>
              <a:t>Calculate the kinetic energy of the trolley with the sandbag and bullet after the </a:t>
            </a:r>
            <a:r>
              <a:rPr lang="en-ZA" sz="2800" dirty="0" smtClean="0">
                <a:solidFill>
                  <a:schemeClr val="tx1"/>
                </a:solidFill>
              </a:rPr>
              <a:t>collision</a:t>
            </a:r>
          </a:p>
          <a:p>
            <a:endParaRPr lang="nl-NL" sz="2800" dirty="0">
              <a:solidFill>
                <a:schemeClr val="tx1"/>
              </a:solidFill>
            </a:endParaRPr>
          </a:p>
          <a:p>
            <a:pPr marL="541338" indent="-541338"/>
            <a:r>
              <a:rPr lang="nl-NL" sz="2800" dirty="0" smtClean="0">
                <a:solidFill>
                  <a:schemeClr val="tx1"/>
                </a:solidFill>
              </a:rPr>
              <a:t>1.	</a:t>
            </a:r>
            <a:r>
              <a:rPr lang="en-ZA" sz="2800" dirty="0">
                <a:solidFill>
                  <a:schemeClr val="tx1"/>
                </a:solidFill>
              </a:rPr>
              <a:t>The total linear momentum of a closed system is conserved in magnitude and direction.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5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0"/>
    </mc:Choice>
    <mc:Fallback>
      <p:transition spd="slow" advTm="1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168842"/>
            <a:ext cx="6683188" cy="5176299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/>
            <a:r>
              <a:rPr lang="nl-NL" sz="2800" dirty="0" smtClean="0">
                <a:solidFill>
                  <a:schemeClr val="tx1"/>
                </a:solidFill>
              </a:rPr>
              <a:t>2.	</a:t>
            </a:r>
            <a:r>
              <a:rPr lang="en-ZA" sz="2800" dirty="0" smtClean="0">
                <a:solidFill>
                  <a:schemeClr val="tx1"/>
                </a:solidFill>
              </a:rPr>
              <a:t>Total momentum before collision = total momentum after collision </a:t>
            </a:r>
            <a:r>
              <a:rPr lang="en-ZA" sz="2800" dirty="0">
                <a:solidFill>
                  <a:schemeClr val="tx1"/>
                </a:solidFill>
              </a:rPr>
              <a:t>(Choose to the right as +.)</a:t>
            </a:r>
          </a:p>
          <a:p>
            <a:pPr marL="541338" indent="-541338">
              <a:tabLst>
                <a:tab pos="3052763" algn="r"/>
                <a:tab pos="3228975" algn="l"/>
                <a:tab pos="349885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          	∑p</a:t>
            </a:r>
            <a:r>
              <a:rPr lang="nl-NL" sz="2800" baseline="-25000" dirty="0" smtClean="0">
                <a:solidFill>
                  <a:schemeClr val="tx1"/>
                </a:solidFill>
              </a:rPr>
              <a:t>before	</a:t>
            </a:r>
            <a:r>
              <a:rPr lang="nl-NL" sz="2800" dirty="0" smtClean="0">
                <a:solidFill>
                  <a:schemeClr val="tx1"/>
                </a:solidFill>
              </a:rPr>
              <a:t>= ∑p</a:t>
            </a:r>
            <a:r>
              <a:rPr lang="nl-NL" sz="2800" baseline="-25000" dirty="0">
                <a:solidFill>
                  <a:schemeClr val="tx1"/>
                </a:solidFill>
              </a:rPr>
              <a:t>after</a:t>
            </a:r>
            <a:r>
              <a:rPr lang="nl-NL" sz="2800" dirty="0" smtClean="0">
                <a:solidFill>
                  <a:schemeClr val="tx1"/>
                </a:solidFill>
              </a:rPr>
              <a:t>	</a:t>
            </a:r>
          </a:p>
          <a:p>
            <a:pPr marL="541338" indent="-541338">
              <a:tabLst>
                <a:tab pos="3052763" algn="r"/>
                <a:tab pos="3228975" algn="l"/>
                <a:tab pos="3498850" algn="l"/>
              </a:tabLst>
            </a:pPr>
            <a:r>
              <a:rPr lang="nl-NL" sz="2800" dirty="0">
                <a:solidFill>
                  <a:schemeClr val="tx1"/>
                </a:solidFill>
              </a:rPr>
              <a:t>	</a:t>
            </a:r>
            <a:r>
              <a:rPr lang="nl-NL" sz="2800" dirty="0" smtClean="0">
                <a:solidFill>
                  <a:schemeClr val="tx1"/>
                </a:solidFill>
              </a:rPr>
              <a:t>	m</a:t>
            </a:r>
            <a:r>
              <a:rPr lang="nl-NL" sz="2800" baseline="-25000" dirty="0" smtClean="0">
                <a:solidFill>
                  <a:schemeClr val="tx1"/>
                </a:solidFill>
              </a:rPr>
              <a:t>1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>
                <a:solidFill>
                  <a:schemeClr val="tx1"/>
                </a:solidFill>
              </a:rPr>
              <a:t>1</a:t>
            </a:r>
            <a:r>
              <a:rPr lang="nl-NL" sz="2800" baseline="-25000" dirty="0" smtClean="0">
                <a:solidFill>
                  <a:schemeClr val="tx1"/>
                </a:solidFill>
              </a:rPr>
              <a:t>i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+ </a:t>
            </a:r>
            <a:r>
              <a:rPr lang="nl-NL" sz="2800" dirty="0" smtClean="0">
                <a:solidFill>
                  <a:schemeClr val="tx1"/>
                </a:solidFill>
              </a:rPr>
              <a:t>m</a:t>
            </a:r>
            <a:r>
              <a:rPr lang="nl-NL" sz="2800" baseline="-25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 smtClean="0">
                <a:solidFill>
                  <a:schemeClr val="tx1"/>
                </a:solidFill>
              </a:rPr>
              <a:t>2i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	= (m</a:t>
            </a:r>
            <a:r>
              <a:rPr lang="nl-NL" sz="2800" baseline="-25000" dirty="0">
                <a:solidFill>
                  <a:schemeClr val="tx1"/>
                </a:solidFill>
              </a:rPr>
              <a:t>1</a:t>
            </a:r>
            <a:r>
              <a:rPr lang="nl-NL" sz="2800" dirty="0">
                <a:solidFill>
                  <a:schemeClr val="tx1"/>
                </a:solidFill>
              </a:rPr>
              <a:t> + </a:t>
            </a:r>
            <a:r>
              <a:rPr lang="nl-NL" sz="2800" dirty="0" smtClean="0">
                <a:solidFill>
                  <a:schemeClr val="tx1"/>
                </a:solidFill>
              </a:rPr>
              <a:t>m</a:t>
            </a:r>
            <a:r>
              <a:rPr lang="nl-NL" sz="2800" baseline="-25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)v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dirty="0">
                <a:solidFill>
                  <a:schemeClr val="tx1"/>
                </a:solidFill>
              </a:rPr>
              <a:t>		</a:t>
            </a:r>
            <a:r>
              <a:rPr lang="nl-NL" sz="2800" dirty="0" smtClean="0">
                <a:solidFill>
                  <a:schemeClr val="tx1"/>
                </a:solidFill>
              </a:rPr>
              <a:t>(</a:t>
            </a:r>
            <a:r>
              <a:rPr lang="nl-NL" sz="2800" dirty="0">
                <a:solidFill>
                  <a:schemeClr val="tx1"/>
                </a:solidFill>
              </a:rPr>
              <a:t>0,15)(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>
                <a:solidFill>
                  <a:schemeClr val="tx1"/>
                </a:solidFill>
              </a:rPr>
              <a:t>1</a:t>
            </a:r>
            <a:r>
              <a:rPr lang="nl-NL" sz="2800" dirty="0" smtClean="0">
                <a:solidFill>
                  <a:schemeClr val="tx1"/>
                </a:solidFill>
              </a:rPr>
              <a:t>i</a:t>
            </a:r>
            <a:r>
              <a:rPr lang="nl-NL" sz="2800" dirty="0">
                <a:solidFill>
                  <a:schemeClr val="tx1"/>
                </a:solidFill>
              </a:rPr>
              <a:t>) + 4(-2) 	= (4 + 0,15)(5,3)</a:t>
            </a:r>
          </a:p>
          <a:p>
            <a:pPr marL="541338" indent="-541338">
              <a:tabLst>
                <a:tab pos="3052763" algn="r"/>
                <a:tab pos="3228975" algn="l"/>
                <a:tab pos="3498850" algn="l"/>
              </a:tabLst>
            </a:pPr>
            <a:r>
              <a:rPr lang="nl-NL" sz="2800" dirty="0">
                <a:solidFill>
                  <a:schemeClr val="tx1"/>
                </a:solidFill>
              </a:rPr>
              <a:t>	                      	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>
                <a:solidFill>
                  <a:schemeClr val="tx1"/>
                </a:solidFill>
              </a:rPr>
              <a:t>1</a:t>
            </a:r>
            <a:r>
              <a:rPr lang="nl-NL" sz="2800" baseline="-25000" dirty="0" smtClean="0">
                <a:solidFill>
                  <a:schemeClr val="tx1"/>
                </a:solidFill>
              </a:rPr>
              <a:t>i</a:t>
            </a:r>
            <a:r>
              <a:rPr lang="nl-NL" sz="2800" dirty="0">
                <a:solidFill>
                  <a:schemeClr val="tx1"/>
                </a:solidFill>
              </a:rPr>
              <a:t>	= 199,97 m⋅s</a:t>
            </a:r>
            <a:r>
              <a:rPr lang="nl-NL" sz="2800" baseline="30000" dirty="0">
                <a:solidFill>
                  <a:schemeClr val="tx1"/>
                </a:solidFill>
              </a:rPr>
              <a:t>-1</a:t>
            </a:r>
            <a:r>
              <a:rPr lang="nl-NL" sz="2800" dirty="0">
                <a:solidFill>
                  <a:schemeClr val="tx1"/>
                </a:solidFill>
              </a:rPr>
              <a:t> </a:t>
            </a:r>
            <a:endParaRPr lang="nl-NL" sz="2800" dirty="0" smtClean="0">
              <a:solidFill>
                <a:schemeClr val="tx1"/>
              </a:solidFill>
            </a:endParaRPr>
          </a:p>
          <a:p>
            <a:pPr marL="541338" indent="-541338">
              <a:tabLst>
                <a:tab pos="3052763" algn="r"/>
                <a:tab pos="3228975" algn="l"/>
                <a:tab pos="3498850" algn="l"/>
              </a:tabLst>
            </a:pPr>
            <a:r>
              <a:rPr lang="nl-NL" sz="2800" dirty="0">
                <a:solidFill>
                  <a:schemeClr val="tx1"/>
                </a:solidFill>
              </a:rPr>
              <a:t>				to the right </a:t>
            </a:r>
          </a:p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  <a:p>
            <a:pPr marL="541338" indent="-541338"/>
            <a:r>
              <a:rPr lang="nl-NL" sz="2800" dirty="0">
                <a:solidFill>
                  <a:schemeClr val="tx1"/>
                </a:solidFill>
              </a:rPr>
              <a:t>3.	E</a:t>
            </a:r>
            <a:r>
              <a:rPr lang="nl-NL" sz="2800" baseline="-25000" dirty="0">
                <a:solidFill>
                  <a:schemeClr val="tx1"/>
                </a:solidFill>
              </a:rPr>
              <a:t>K</a:t>
            </a:r>
            <a:r>
              <a:rPr lang="nl-NL" sz="2800" dirty="0">
                <a:solidFill>
                  <a:schemeClr val="tx1"/>
                </a:solidFill>
              </a:rPr>
              <a:t>	= ½mv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</a:p>
          <a:p>
            <a:pPr marL="541338" indent="-541338"/>
            <a:r>
              <a:rPr lang="nl-NL" sz="2800" dirty="0">
                <a:solidFill>
                  <a:schemeClr val="tx1"/>
                </a:solidFill>
              </a:rPr>
              <a:t>		= ½(4,15)(</a:t>
            </a:r>
            <a:r>
              <a:rPr lang="nl-NL" sz="2800" dirty="0" smtClean="0">
                <a:solidFill>
                  <a:schemeClr val="tx1"/>
                </a:solidFill>
              </a:rPr>
              <a:t>5,3)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endParaRPr lang="nl-NL" sz="2800" baseline="30000" dirty="0">
              <a:solidFill>
                <a:schemeClr val="tx1"/>
              </a:solidFill>
            </a:endParaRPr>
          </a:p>
          <a:p>
            <a:pPr marL="541338" indent="-541338"/>
            <a:r>
              <a:rPr lang="nl-NL" sz="2800" dirty="0">
                <a:solidFill>
                  <a:schemeClr val="tx1"/>
                </a:solidFill>
              </a:rPr>
              <a:t>		= 58,29 J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2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29"/>
    </mc:Choice>
    <mc:Fallback>
      <p:transition spd="slow" advTm="5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2075291"/>
            <a:ext cx="6683188" cy="3904090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/>
            <a:r>
              <a:rPr lang="nl-NL" sz="2800" dirty="0" smtClean="0">
                <a:solidFill>
                  <a:schemeClr val="tx1"/>
                </a:solidFill>
              </a:rPr>
              <a:t>4.	</a:t>
            </a:r>
            <a:r>
              <a:rPr lang="en-ZA" sz="2800" dirty="0">
                <a:solidFill>
                  <a:schemeClr val="tx1"/>
                </a:solidFill>
              </a:rPr>
              <a:t>For the trolley to be able to reach point A, its velocity at A must be 0 m⋅s</a:t>
            </a:r>
            <a:r>
              <a:rPr lang="en-ZA" sz="2800" baseline="30000" dirty="0">
                <a:solidFill>
                  <a:schemeClr val="tx1"/>
                </a:solidFill>
              </a:rPr>
              <a:t>-1</a:t>
            </a:r>
            <a:r>
              <a:rPr lang="en-ZA" sz="2800" dirty="0">
                <a:solidFill>
                  <a:schemeClr val="tx1"/>
                </a:solidFill>
              </a:rPr>
              <a:t>. </a:t>
            </a:r>
          </a:p>
          <a:p>
            <a:pPr marL="541338" indent="-541338"/>
            <a:r>
              <a:rPr lang="en-ZA" sz="2800" dirty="0">
                <a:solidFill>
                  <a:schemeClr val="tx1"/>
                </a:solidFill>
              </a:rPr>
              <a:t>	The velocity of the trolley and bullet at B </a:t>
            </a:r>
            <a:r>
              <a:rPr lang="en-ZA" sz="2800" dirty="0" smtClean="0">
                <a:solidFill>
                  <a:schemeClr val="tx1"/>
                </a:solidFill>
              </a:rPr>
              <a:t>is </a:t>
            </a:r>
            <a:r>
              <a:rPr lang="nl-NL" sz="2800" dirty="0" smtClean="0">
                <a:solidFill>
                  <a:schemeClr val="tx1"/>
                </a:solidFill>
              </a:rPr>
              <a:t>5,3 m⋅s</a:t>
            </a:r>
            <a:r>
              <a:rPr lang="nl-NL" sz="2800" baseline="30000" dirty="0" smtClean="0">
                <a:solidFill>
                  <a:schemeClr val="tx1"/>
                </a:solidFill>
              </a:rPr>
              <a:t>-1</a:t>
            </a:r>
            <a:r>
              <a:rPr lang="nl-NL" sz="2800" dirty="0" smtClean="0">
                <a:solidFill>
                  <a:schemeClr val="tx1"/>
                </a:solidFill>
              </a:rPr>
              <a:t>. </a:t>
            </a:r>
          </a:p>
          <a:p>
            <a:pPr marL="541338" indent="-541338"/>
            <a:r>
              <a:rPr lang="nl-NL" sz="2800" dirty="0" smtClean="0">
                <a:solidFill>
                  <a:schemeClr val="tx1"/>
                </a:solidFill>
              </a:rPr>
              <a:t>	</a:t>
            </a:r>
            <a:r>
              <a:rPr lang="en-ZA" sz="2800" dirty="0">
                <a:solidFill>
                  <a:schemeClr val="tx1"/>
                </a:solidFill>
              </a:rPr>
              <a:t>There is no friction (closed system). </a:t>
            </a:r>
          </a:p>
          <a:p>
            <a:pPr marL="541338" indent="-541338"/>
            <a:r>
              <a:rPr lang="en-ZA" sz="2800" dirty="0">
                <a:solidFill>
                  <a:schemeClr val="tx1"/>
                </a:solidFill>
              </a:rPr>
              <a:t>	Use the law of conservation of mechanical energy.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2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5"/>
    </mc:Choice>
    <mc:Fallback>
      <p:transition spd="slow" advTm="1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105508" y="2101897"/>
            <a:ext cx="7807569" cy="2654741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>
              <a:tabLst>
                <a:tab pos="2513013" algn="r"/>
                <a:tab pos="2600325" algn="l"/>
              </a:tabLst>
            </a:pPr>
            <a:r>
              <a:rPr lang="pt-BR" sz="2600" dirty="0" smtClean="0">
                <a:solidFill>
                  <a:schemeClr val="tx1"/>
                </a:solidFill>
              </a:rPr>
              <a:t>		</a:t>
            </a:r>
          </a:p>
          <a:p>
            <a:pPr marL="541338" indent="-541338">
              <a:tabLst>
                <a:tab pos="2513013" algn="r"/>
                <a:tab pos="2600325" algn="l"/>
              </a:tabLst>
            </a:pPr>
            <a:r>
              <a:rPr lang="pt-BR" sz="2400" dirty="0" smtClean="0">
                <a:solidFill>
                  <a:schemeClr val="tx1"/>
                </a:solidFill>
              </a:rPr>
              <a:t>                               E</a:t>
            </a:r>
            <a:r>
              <a:rPr lang="pt-BR" sz="2400" baseline="-25000" dirty="0" smtClean="0">
                <a:solidFill>
                  <a:schemeClr val="tx1"/>
                </a:solidFill>
              </a:rPr>
              <a:t>M</a:t>
            </a:r>
            <a:r>
              <a:rPr lang="pt-BR" sz="2400" dirty="0" smtClean="0">
                <a:solidFill>
                  <a:schemeClr val="tx1"/>
                </a:solidFill>
              </a:rPr>
              <a:t> at B = E</a:t>
            </a:r>
            <a:r>
              <a:rPr lang="pt-BR" sz="2400" baseline="-25000" dirty="0" smtClean="0">
                <a:solidFill>
                  <a:schemeClr val="tx1"/>
                </a:solidFill>
              </a:rPr>
              <a:t>M</a:t>
            </a:r>
            <a:r>
              <a:rPr lang="pt-BR" sz="2400" dirty="0">
                <a:solidFill>
                  <a:schemeClr val="tx1"/>
                </a:solidFill>
              </a:rPr>
              <a:t> at  A</a:t>
            </a:r>
          </a:p>
          <a:p>
            <a:pPr marL="541338" indent="-541338">
              <a:tabLst>
                <a:tab pos="2513013" algn="r"/>
                <a:tab pos="2600325" algn="l"/>
              </a:tabLst>
            </a:pPr>
            <a:r>
              <a:rPr lang="pt-BR" sz="2400" dirty="0">
                <a:solidFill>
                  <a:schemeClr val="tx1"/>
                </a:solidFill>
              </a:rPr>
              <a:t>	                 </a:t>
            </a:r>
            <a:r>
              <a:rPr lang="pt-BR" sz="2400" dirty="0" smtClean="0">
                <a:solidFill>
                  <a:schemeClr val="tx1"/>
                </a:solidFill>
              </a:rPr>
              <a:t>    	(</a:t>
            </a:r>
            <a:r>
              <a:rPr lang="pt-BR" sz="2400" dirty="0">
                <a:solidFill>
                  <a:schemeClr val="tx1"/>
                </a:solidFill>
              </a:rPr>
              <a:t>E</a:t>
            </a:r>
            <a:r>
              <a:rPr lang="pt-BR" sz="2400" baseline="-25000" dirty="0">
                <a:solidFill>
                  <a:schemeClr val="tx1"/>
                </a:solidFill>
              </a:rPr>
              <a:t>P</a:t>
            </a:r>
            <a:r>
              <a:rPr lang="pt-BR" sz="2400" dirty="0">
                <a:solidFill>
                  <a:schemeClr val="tx1"/>
                </a:solidFill>
              </a:rPr>
              <a:t> + </a:t>
            </a:r>
            <a:r>
              <a:rPr lang="pt-BR" sz="2400" dirty="0" smtClean="0">
                <a:solidFill>
                  <a:schemeClr val="tx1"/>
                </a:solidFill>
              </a:rPr>
              <a:t>E</a:t>
            </a:r>
            <a:r>
              <a:rPr lang="pt-BR" sz="2400" baseline="-25000" dirty="0" smtClean="0">
                <a:solidFill>
                  <a:schemeClr val="tx1"/>
                </a:solidFill>
              </a:rPr>
              <a:t>K</a:t>
            </a:r>
            <a:r>
              <a:rPr lang="pt-BR" sz="2400" dirty="0" smtClean="0">
                <a:solidFill>
                  <a:schemeClr val="tx1"/>
                </a:solidFill>
              </a:rPr>
              <a:t>)</a:t>
            </a:r>
            <a:r>
              <a:rPr lang="pt-BR" sz="2400" baseline="-25000" dirty="0" smtClean="0">
                <a:solidFill>
                  <a:schemeClr val="tx1"/>
                </a:solidFill>
              </a:rPr>
              <a:t>B</a:t>
            </a:r>
            <a:r>
              <a:rPr lang="pt-BR" sz="2400" dirty="0" smtClean="0">
                <a:solidFill>
                  <a:schemeClr val="tx1"/>
                </a:solidFill>
              </a:rPr>
              <a:t>= </a:t>
            </a:r>
            <a:r>
              <a:rPr lang="pt-BR" sz="2400" dirty="0">
                <a:solidFill>
                  <a:schemeClr val="tx1"/>
                </a:solidFill>
              </a:rPr>
              <a:t>(</a:t>
            </a:r>
            <a:r>
              <a:rPr lang="pt-BR" sz="2400" dirty="0" smtClean="0">
                <a:solidFill>
                  <a:schemeClr val="tx1"/>
                </a:solidFill>
              </a:rPr>
              <a:t>E</a:t>
            </a:r>
            <a:r>
              <a:rPr lang="pt-BR" sz="2400" baseline="-25000" dirty="0">
                <a:solidFill>
                  <a:schemeClr val="tx1"/>
                </a:solidFill>
              </a:rPr>
              <a:t>P</a:t>
            </a:r>
            <a:r>
              <a:rPr lang="pt-BR" sz="2400" dirty="0" smtClean="0">
                <a:solidFill>
                  <a:schemeClr val="tx1"/>
                </a:solidFill>
              </a:rPr>
              <a:t> </a:t>
            </a:r>
            <a:r>
              <a:rPr lang="pt-BR" sz="2400" dirty="0">
                <a:solidFill>
                  <a:schemeClr val="tx1"/>
                </a:solidFill>
              </a:rPr>
              <a:t>+ </a:t>
            </a:r>
            <a:r>
              <a:rPr lang="pt-BR" sz="2400" dirty="0" smtClean="0">
                <a:solidFill>
                  <a:schemeClr val="tx1"/>
                </a:solidFill>
              </a:rPr>
              <a:t>E</a:t>
            </a:r>
            <a:r>
              <a:rPr lang="pt-BR" sz="2400" baseline="-25000" dirty="0">
                <a:solidFill>
                  <a:schemeClr val="tx1"/>
                </a:solidFill>
              </a:rPr>
              <a:t>K</a:t>
            </a:r>
            <a:r>
              <a:rPr lang="pt-BR" sz="2400" dirty="0" smtClean="0">
                <a:solidFill>
                  <a:schemeClr val="tx1"/>
                </a:solidFill>
              </a:rPr>
              <a:t>)</a:t>
            </a:r>
            <a:r>
              <a:rPr lang="pt-BR" sz="2400" baseline="-25000" dirty="0">
                <a:solidFill>
                  <a:schemeClr val="tx1"/>
                </a:solidFill>
              </a:rPr>
              <a:t> A</a:t>
            </a:r>
          </a:p>
          <a:p>
            <a:pPr marL="541338" indent="-541338">
              <a:tabLst>
                <a:tab pos="2513013" algn="r"/>
                <a:tab pos="2600325" algn="l"/>
              </a:tabLst>
            </a:pPr>
            <a:r>
              <a:rPr lang="pt-BR" sz="2400" dirty="0">
                <a:solidFill>
                  <a:schemeClr val="tx1"/>
                </a:solidFill>
              </a:rPr>
              <a:t>	   </a:t>
            </a:r>
            <a:r>
              <a:rPr lang="pt-BR" sz="2400" dirty="0" smtClean="0">
                <a:solidFill>
                  <a:schemeClr val="tx1"/>
                </a:solidFill>
              </a:rPr>
              <a:t>	    (</a:t>
            </a:r>
            <a:r>
              <a:rPr lang="pt-BR" sz="2400" dirty="0">
                <a:solidFill>
                  <a:schemeClr val="tx1"/>
                </a:solidFill>
              </a:rPr>
              <a:t>mgh + ½</a:t>
            </a:r>
            <a:r>
              <a:rPr lang="pt-BR" sz="2400" dirty="0" smtClean="0">
                <a:solidFill>
                  <a:schemeClr val="tx1"/>
                </a:solidFill>
              </a:rPr>
              <a:t>mv</a:t>
            </a:r>
            <a:r>
              <a:rPr lang="pt-BR" sz="2400" baseline="30000" dirty="0" smtClean="0">
                <a:solidFill>
                  <a:schemeClr val="tx1"/>
                </a:solidFill>
              </a:rPr>
              <a:t>2</a:t>
            </a:r>
            <a:r>
              <a:rPr lang="pt-BR" sz="2400" dirty="0" smtClean="0">
                <a:solidFill>
                  <a:schemeClr val="tx1"/>
                </a:solidFill>
              </a:rPr>
              <a:t>)</a:t>
            </a:r>
            <a:r>
              <a:rPr lang="pt-BR" sz="2400" baseline="-25000" dirty="0" smtClean="0">
                <a:solidFill>
                  <a:schemeClr val="tx1"/>
                </a:solidFill>
              </a:rPr>
              <a:t>B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  <a:r>
              <a:rPr lang="pt-BR" sz="2400" dirty="0" smtClean="0">
                <a:solidFill>
                  <a:schemeClr val="tx1"/>
                </a:solidFill>
              </a:rPr>
              <a:t>  = </a:t>
            </a:r>
            <a:r>
              <a:rPr lang="pt-BR" sz="2400" dirty="0">
                <a:solidFill>
                  <a:schemeClr val="tx1"/>
                </a:solidFill>
              </a:rPr>
              <a:t>(mgh + ½mv</a:t>
            </a:r>
            <a:r>
              <a:rPr lang="pt-BR" sz="2400" baseline="30000" dirty="0">
                <a:solidFill>
                  <a:schemeClr val="tx1"/>
                </a:solidFill>
              </a:rPr>
              <a:t>2</a:t>
            </a:r>
            <a:r>
              <a:rPr lang="pt-BR" sz="2400" dirty="0" smtClean="0">
                <a:solidFill>
                  <a:schemeClr val="tx1"/>
                </a:solidFill>
              </a:rPr>
              <a:t>)</a:t>
            </a:r>
            <a:r>
              <a:rPr lang="pt-BR" sz="2400" baseline="-25000" dirty="0">
                <a:solidFill>
                  <a:schemeClr val="tx1"/>
                </a:solidFill>
              </a:rPr>
              <a:t> </a:t>
            </a:r>
            <a:r>
              <a:rPr lang="pt-BR" sz="2400" baseline="-25000" dirty="0" smtClean="0">
                <a:solidFill>
                  <a:schemeClr val="tx1"/>
                </a:solidFill>
              </a:rPr>
              <a:t>A</a:t>
            </a:r>
          </a:p>
          <a:p>
            <a:pPr marL="541338" indent="-541338">
              <a:tabLst>
                <a:tab pos="2513013" algn="r"/>
                <a:tab pos="2600325" algn="l"/>
              </a:tabLst>
            </a:pPr>
            <a:r>
              <a:rPr lang="pt-BR" sz="2400" dirty="0" smtClean="0">
                <a:solidFill>
                  <a:schemeClr val="tx1"/>
                </a:solidFill>
              </a:rPr>
              <a:t>(4,15 × 9,8 × 0) + (58,29) = (4,15 × 9,8 × h) + (½ × 4,15 × 0) </a:t>
            </a:r>
          </a:p>
          <a:p>
            <a:pPr marL="541338" indent="-541338">
              <a:tabLst>
                <a:tab pos="2513013" algn="r"/>
                <a:tab pos="2600325" algn="l"/>
              </a:tabLst>
            </a:pPr>
            <a:r>
              <a:rPr lang="pt-BR" sz="2400" dirty="0">
                <a:solidFill>
                  <a:schemeClr val="tx1"/>
                </a:solidFill>
              </a:rPr>
              <a:t>	</a:t>
            </a:r>
            <a:r>
              <a:rPr lang="pt-BR" sz="2400" dirty="0" smtClean="0">
                <a:solidFill>
                  <a:schemeClr val="tx1"/>
                </a:solidFill>
              </a:rPr>
              <a:t>	 </a:t>
            </a:r>
            <a:r>
              <a:rPr lang="pt-BR" sz="2400" dirty="0">
                <a:solidFill>
                  <a:schemeClr val="tx1"/>
                </a:solidFill>
              </a:rPr>
              <a:t>	</a:t>
            </a:r>
            <a:r>
              <a:rPr lang="pt-BR" sz="2400" dirty="0" smtClean="0">
                <a:solidFill>
                  <a:schemeClr val="tx1"/>
                </a:solidFill>
              </a:rPr>
              <a:t>   h  = </a:t>
            </a:r>
            <a:r>
              <a:rPr lang="pt-BR" sz="2400" dirty="0">
                <a:solidFill>
                  <a:schemeClr val="tx1"/>
                </a:solidFill>
              </a:rPr>
              <a:t>1,43 m</a:t>
            </a: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53"/>
    </mc:Choice>
    <mc:Fallback>
      <p:transition spd="slow" advTm="38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r>
              <a:rPr lang="en-ZA" sz="2800" dirty="0" err="1" smtClean="0">
                <a:solidFill>
                  <a:schemeClr val="tx1"/>
                </a:solidFill>
              </a:rPr>
              <a:t>Franceska</a:t>
            </a:r>
            <a:r>
              <a:rPr lang="en-ZA" sz="2800" dirty="0" smtClean="0">
                <a:solidFill>
                  <a:schemeClr val="tx1"/>
                </a:solidFill>
              </a:rPr>
              <a:t> is riding her bicycle on horizontal road. Her speed is </a:t>
            </a:r>
            <a:r>
              <a:rPr lang="nl-NL" sz="2800" dirty="0" smtClean="0">
                <a:solidFill>
                  <a:schemeClr val="tx1"/>
                </a:solidFill>
              </a:rPr>
              <a:t>10 m⋅s</a:t>
            </a:r>
            <a:r>
              <a:rPr lang="nl-NL" sz="2800" baseline="30000" dirty="0" smtClean="0">
                <a:solidFill>
                  <a:schemeClr val="tx1"/>
                </a:solidFill>
              </a:rPr>
              <a:t>-1</a:t>
            </a:r>
            <a:r>
              <a:rPr lang="en-ZA" sz="2800" dirty="0">
                <a:solidFill>
                  <a:schemeClr val="tx1"/>
                </a:solidFill>
              </a:rPr>
              <a:t>, when she reaches point A.  </a:t>
            </a:r>
          </a:p>
          <a:p>
            <a:r>
              <a:rPr lang="en-ZA" sz="2800" dirty="0">
                <a:solidFill>
                  <a:schemeClr val="tx1"/>
                </a:solidFill>
              </a:rPr>
              <a:t>At point A, she stops pedalling and allows her bicycle to move freely up the slope. </a:t>
            </a:r>
          </a:p>
          <a:p>
            <a:r>
              <a:rPr lang="en-ZA" sz="2800" dirty="0">
                <a:solidFill>
                  <a:schemeClr val="tx1"/>
                </a:solidFill>
              </a:rPr>
              <a:t>The inclined surface applies a frictional force of 18 N on the tyres of the bicycle. </a:t>
            </a:r>
          </a:p>
          <a:p>
            <a:r>
              <a:rPr lang="en-ZA" sz="2800" dirty="0">
                <a:solidFill>
                  <a:schemeClr val="tx1"/>
                </a:solidFill>
              </a:rPr>
              <a:t>The combined mass of </a:t>
            </a:r>
            <a:r>
              <a:rPr lang="en-ZA" sz="2800" dirty="0" err="1">
                <a:solidFill>
                  <a:schemeClr val="tx1"/>
                </a:solidFill>
              </a:rPr>
              <a:t>Franceska</a:t>
            </a:r>
            <a:r>
              <a:rPr lang="en-ZA" sz="2800" dirty="0">
                <a:solidFill>
                  <a:schemeClr val="tx1"/>
                </a:solidFill>
              </a:rPr>
              <a:t> and the bicycle is 55 kg.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4"/>
    </mc:Choice>
    <mc:Fallback>
      <p:transition spd="slow" advTm="2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/>
            <a:endParaRPr lang="nl-NL" sz="2800" dirty="0" smtClean="0">
              <a:solidFill>
                <a:schemeClr val="tx1"/>
              </a:solidFill>
            </a:endParaRPr>
          </a:p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  <a:p>
            <a:pPr marL="541338" indent="-541338"/>
            <a:endParaRPr lang="nl-NL" sz="2800" dirty="0" smtClean="0">
              <a:solidFill>
                <a:schemeClr val="tx1"/>
              </a:solidFill>
            </a:endParaRPr>
          </a:p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  <a:p>
            <a:pPr marL="541338" indent="-541338"/>
            <a:endParaRPr lang="nl-NL" sz="2800" dirty="0" smtClean="0">
              <a:solidFill>
                <a:schemeClr val="tx1"/>
              </a:solidFill>
            </a:endParaRPr>
          </a:p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  <a:p>
            <a:pPr marL="541338" indent="-541338">
              <a:buAutoNum type="arabicPeriod"/>
            </a:pPr>
            <a:r>
              <a:rPr lang="en-ZA" sz="2800" dirty="0" smtClean="0">
                <a:solidFill>
                  <a:schemeClr val="tx1"/>
                </a:solidFill>
              </a:rPr>
              <a:t>Is </a:t>
            </a:r>
            <a:r>
              <a:rPr lang="en-ZA" sz="2800" dirty="0">
                <a:solidFill>
                  <a:schemeClr val="tx1"/>
                </a:solidFill>
              </a:rPr>
              <a:t>the mechanical energy of </a:t>
            </a:r>
            <a:r>
              <a:rPr lang="en-ZA" sz="2800" dirty="0" err="1">
                <a:solidFill>
                  <a:schemeClr val="tx1"/>
                </a:solidFill>
              </a:rPr>
              <a:t>Franceska</a:t>
            </a:r>
            <a:r>
              <a:rPr lang="en-ZA" sz="2800" dirty="0">
                <a:solidFill>
                  <a:schemeClr val="tx1"/>
                </a:solidFill>
              </a:rPr>
              <a:t> and her bicycle conserved as they move from A to B?  		</a:t>
            </a:r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      Explain </a:t>
            </a:r>
            <a:r>
              <a:rPr lang="en-ZA" sz="2800" dirty="0">
                <a:solidFill>
                  <a:schemeClr val="tx1"/>
                </a:solidFill>
              </a:rPr>
              <a:t>your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710901"/>
            <a:ext cx="6011186" cy="1736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9411" y="2131152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8 m</a:t>
            </a:r>
            <a:endParaRPr lang="en-ZA" dirty="0"/>
          </a:p>
        </p:txBody>
      </p:sp>
      <p:sp>
        <p:nvSpPr>
          <p:cNvPr id="7" name="Rectangle 6"/>
          <p:cNvSpPr/>
          <p:nvPr/>
        </p:nvSpPr>
        <p:spPr>
          <a:xfrm>
            <a:off x="6123484" y="2452778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1,2 m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7489" y="344711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A</a:t>
            </a:r>
            <a:endParaRPr lang="en-ZA" dirty="0"/>
          </a:p>
        </p:txBody>
      </p:sp>
      <p:sp>
        <p:nvSpPr>
          <p:cNvPr id="10" name="Rectangle 9"/>
          <p:cNvSpPr/>
          <p:nvPr/>
        </p:nvSpPr>
        <p:spPr>
          <a:xfrm>
            <a:off x="6488264" y="1526235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B</a:t>
            </a:r>
            <a:endParaRPr lang="en-Z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0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6"/>
    </mc:Choice>
    <mc:Fallback>
      <p:transition spd="slow" advTm="1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>
              <a:buAutoNum type="arabicPeriod" startAt="2"/>
            </a:pPr>
            <a:r>
              <a:rPr lang="en-ZA" sz="2800" dirty="0" smtClean="0">
                <a:solidFill>
                  <a:schemeClr val="tx1"/>
                </a:solidFill>
              </a:rPr>
              <a:t>Calculate </a:t>
            </a:r>
            <a:r>
              <a:rPr lang="en-ZA" sz="2800" dirty="0">
                <a:solidFill>
                  <a:schemeClr val="tx1"/>
                </a:solidFill>
              </a:rPr>
              <a:t>the kinetic energy at point A</a:t>
            </a:r>
            <a:r>
              <a:rPr lang="en-ZA" sz="2800" dirty="0" smtClean="0">
                <a:solidFill>
                  <a:schemeClr val="tx1"/>
                </a:solidFill>
              </a:rPr>
              <a:t>.</a:t>
            </a:r>
          </a:p>
          <a:p>
            <a:pPr marL="541338" indent="-541338">
              <a:buAutoNum type="arabicPeriod" startAt="2"/>
            </a:pPr>
            <a:r>
              <a:rPr lang="en-ZA" sz="2800" dirty="0">
                <a:solidFill>
                  <a:schemeClr val="tx1"/>
                </a:solidFill>
              </a:rPr>
              <a:t>Calculate the kinetic energy of the system at the top of the incline.</a:t>
            </a:r>
            <a:endParaRPr lang="nl-NL" sz="2800" dirty="0" smtClean="0">
              <a:solidFill>
                <a:schemeClr val="tx1"/>
              </a:solidFill>
            </a:endParaRPr>
          </a:p>
          <a:p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This </a:t>
            </a:r>
            <a:r>
              <a:rPr lang="en-ZA" sz="2800" dirty="0">
                <a:solidFill>
                  <a:schemeClr val="tx1"/>
                </a:solidFill>
              </a:rPr>
              <a:t>problem can be solved in two ways. For the second method, we will use the two components (perpendicular and parallel to the inclined surface) of the weight.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6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25"/>
    </mc:Choice>
    <mc:Fallback>
      <p:transition spd="slow" advTm="19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4"/>
            <a:ext cx="6683188" cy="4738977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>
              <a:buAutoNum type="arabicPeriod"/>
            </a:pPr>
            <a:r>
              <a:rPr lang="en-ZA" sz="2800" dirty="0" smtClean="0">
                <a:solidFill>
                  <a:schemeClr val="tx1"/>
                </a:solidFill>
              </a:rPr>
              <a:t>No</a:t>
            </a:r>
            <a:r>
              <a:rPr lang="en-ZA" sz="2800" dirty="0">
                <a:solidFill>
                  <a:schemeClr val="tx1"/>
                </a:solidFill>
              </a:rPr>
              <a:t>, the mechanical energy is not conserved. There is friction between the tyres and the </a:t>
            </a:r>
            <a:r>
              <a:rPr lang="en-ZA" sz="2800" dirty="0" smtClean="0">
                <a:solidFill>
                  <a:schemeClr val="tx1"/>
                </a:solidFill>
              </a:rPr>
              <a:t>surface</a:t>
            </a:r>
            <a:r>
              <a:rPr lang="en-ZA" sz="2800" dirty="0">
                <a:solidFill>
                  <a:schemeClr val="tx1"/>
                </a:solidFill>
              </a:rPr>
              <a:t>, which means that it is not a closed system</a:t>
            </a:r>
            <a:r>
              <a:rPr lang="en-ZA" sz="2800" dirty="0" smtClean="0">
                <a:solidFill>
                  <a:schemeClr val="tx1"/>
                </a:solidFill>
              </a:rPr>
              <a:t>.</a:t>
            </a:r>
          </a:p>
          <a:p>
            <a:pPr marL="541338" indent="-541338">
              <a:buAutoNum type="arabicPeriod"/>
              <a:tabLst>
                <a:tab pos="2870200" algn="dec"/>
              </a:tabLst>
            </a:pPr>
            <a:r>
              <a:rPr lang="nl-NL" sz="2800" dirty="0">
                <a:solidFill>
                  <a:schemeClr val="tx1"/>
                </a:solidFill>
              </a:rPr>
              <a:t>Kinetic energy	</a:t>
            </a:r>
            <a:r>
              <a:rPr lang="nl-NL" sz="2800" dirty="0" smtClean="0">
                <a:solidFill>
                  <a:schemeClr val="tx1"/>
                </a:solidFill>
              </a:rPr>
              <a:t>   = </a:t>
            </a:r>
            <a:r>
              <a:rPr lang="nl-NL" sz="2800" dirty="0">
                <a:solidFill>
                  <a:schemeClr val="tx1"/>
                </a:solidFill>
              </a:rPr>
              <a:t>½mv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</a:p>
          <a:p>
            <a:pPr marL="541338" indent="-541338"/>
            <a:r>
              <a:rPr lang="nl-NL" sz="2800" dirty="0" smtClean="0">
                <a:solidFill>
                  <a:schemeClr val="tx1"/>
                </a:solidFill>
              </a:rPr>
              <a:t>	</a:t>
            </a:r>
            <a:r>
              <a:rPr lang="nl-NL" sz="2800" dirty="0">
                <a:solidFill>
                  <a:schemeClr val="tx1"/>
                </a:solidFill>
              </a:rPr>
              <a:t>	</a:t>
            </a:r>
            <a:r>
              <a:rPr lang="nl-NL" sz="2800" dirty="0" smtClean="0">
                <a:solidFill>
                  <a:schemeClr val="tx1"/>
                </a:solidFill>
              </a:rPr>
              <a:t>                        = ½(55)(10)</a:t>
            </a:r>
            <a:r>
              <a:rPr lang="nl-NL" sz="2800" baseline="30000" dirty="0" smtClean="0">
                <a:solidFill>
                  <a:schemeClr val="tx1"/>
                </a:solidFill>
              </a:rPr>
              <a:t> 2</a:t>
            </a:r>
          </a:p>
          <a:p>
            <a:pPr marL="541338" indent="-541338">
              <a:tabLst>
                <a:tab pos="2870200" algn="dec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	</a:t>
            </a:r>
            <a:r>
              <a:rPr lang="nl-NL" sz="2800" dirty="0">
                <a:solidFill>
                  <a:schemeClr val="tx1"/>
                </a:solidFill>
              </a:rPr>
              <a:t> </a:t>
            </a:r>
            <a:r>
              <a:rPr lang="nl-NL" sz="2800" dirty="0" smtClean="0">
                <a:solidFill>
                  <a:schemeClr val="tx1"/>
                </a:solidFill>
              </a:rPr>
              <a:t>                            = 2 750 J</a:t>
            </a:r>
          </a:p>
          <a:p>
            <a:pPr marL="541338" indent="-541338"/>
            <a:r>
              <a:rPr lang="nl-NL" sz="2800" dirty="0" smtClean="0">
                <a:solidFill>
                  <a:schemeClr val="tx1"/>
                </a:solidFill>
              </a:rPr>
              <a:t>3	</a:t>
            </a:r>
            <a:r>
              <a:rPr lang="en-ZA" sz="2800" dirty="0">
                <a:solidFill>
                  <a:schemeClr val="tx1"/>
                </a:solidFill>
              </a:rPr>
              <a:t>Draw a force diagram before continuing with this question.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8"/>
    </mc:Choice>
    <mc:Fallback>
      <p:transition spd="slow" advTm="2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3" y="2305465"/>
            <a:ext cx="5128592" cy="273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2404" y="2780191"/>
            <a:ext cx="392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GB" sz="2400" dirty="0" smtClean="0"/>
              <a:t>E</a:t>
            </a:r>
            <a:r>
              <a:rPr lang="en-GB" sz="2400" baseline="-25000" dirty="0" smtClean="0"/>
              <a:t>P</a:t>
            </a:r>
            <a:r>
              <a:rPr lang="en-GB" sz="2400" dirty="0" smtClean="0"/>
              <a:t> </a:t>
            </a:r>
            <a:r>
              <a:rPr lang="en-GB" sz="2400" dirty="0"/>
              <a:t>= weight × height = </a:t>
            </a:r>
            <a:r>
              <a:rPr lang="en-GB" sz="2400" dirty="0" err="1" smtClean="0"/>
              <a:t>mgh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565572" y="4161862"/>
            <a:ext cx="1396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vertical height (m)</a:t>
            </a:r>
            <a:endParaRPr lang="en-US" sz="2000" dirty="0"/>
          </a:p>
        </p:txBody>
      </p:sp>
      <p:sp>
        <p:nvSpPr>
          <p:cNvPr id="12" name="Curved Left Arrow 11"/>
          <p:cNvSpPr/>
          <p:nvPr/>
        </p:nvSpPr>
        <p:spPr>
          <a:xfrm rot="13991819">
            <a:off x="2272447" y="1442960"/>
            <a:ext cx="660317" cy="149339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20108023" flipH="1">
            <a:off x="2965231" y="3219915"/>
            <a:ext cx="430626" cy="13535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8053" y="2488131"/>
            <a:ext cx="1153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smtClean="0"/>
              <a:t>potential </a:t>
            </a:r>
            <a:r>
              <a:rPr lang="nl-NL" sz="2000" dirty="0"/>
              <a:t>energy (J)</a:t>
            </a:r>
            <a:endParaRPr lang="en-US" sz="2000" dirty="0"/>
          </a:p>
        </p:txBody>
      </p:sp>
      <p:sp>
        <p:nvSpPr>
          <p:cNvPr id="15" name="Curved Left Arrow 14"/>
          <p:cNvSpPr/>
          <p:nvPr/>
        </p:nvSpPr>
        <p:spPr>
          <a:xfrm rot="5400000">
            <a:off x="861838" y="3095029"/>
            <a:ext cx="566594" cy="80159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85602" y="1850345"/>
            <a:ext cx="2638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only the magnitude(N)</a:t>
            </a:r>
            <a:endParaRPr lang="en-US" sz="2000" dirty="0"/>
          </a:p>
        </p:txBody>
      </p:sp>
      <p:sp>
        <p:nvSpPr>
          <p:cNvPr id="17" name="Curved Left Arrow 16"/>
          <p:cNvSpPr/>
          <p:nvPr/>
        </p:nvSpPr>
        <p:spPr>
          <a:xfrm rot="15627426">
            <a:off x="4663034" y="1843277"/>
            <a:ext cx="409872" cy="144030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86731" y="2571666"/>
            <a:ext cx="1316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mass (kg)</a:t>
            </a:r>
            <a:endParaRPr lang="en-US" sz="2000" dirty="0"/>
          </a:p>
        </p:txBody>
      </p:sp>
      <p:sp>
        <p:nvSpPr>
          <p:cNvPr id="20" name="Curved Left Arrow 19"/>
          <p:cNvSpPr/>
          <p:nvPr/>
        </p:nvSpPr>
        <p:spPr>
          <a:xfrm rot="8519597" flipV="1">
            <a:off x="4444510" y="3166469"/>
            <a:ext cx="268291" cy="108133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85492" y="3953856"/>
            <a:ext cx="1826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gravitational acceleration (m⋅s</a:t>
            </a:r>
            <a:r>
              <a:rPr lang="nl-NL" sz="2000" baseline="30000" dirty="0"/>
              <a:t>-2</a:t>
            </a:r>
            <a:r>
              <a:rPr lang="nl-NL" sz="2000" dirty="0"/>
              <a:t>)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5266015" y="2986674"/>
            <a:ext cx="1677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vertical perpendicular height (m)</a:t>
            </a:r>
            <a:endParaRPr lang="en-US" sz="2000" dirty="0"/>
          </a:p>
        </p:txBody>
      </p:sp>
      <p:sp>
        <p:nvSpPr>
          <p:cNvPr id="25" name="Curved Left Arrow 24"/>
          <p:cNvSpPr/>
          <p:nvPr/>
        </p:nvSpPr>
        <p:spPr>
          <a:xfrm rot="16993062">
            <a:off x="4905072" y="2470936"/>
            <a:ext cx="300173" cy="85459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5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84"/>
    </mc:Choice>
    <mc:Fallback>
      <p:transition spd="slow" advTm="2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/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4" y="1701573"/>
            <a:ext cx="6280157" cy="2494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31" y="4476582"/>
            <a:ext cx="746136" cy="1705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8457" y="1570180"/>
            <a:ext cx="1386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normal force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374" y="3122010"/>
            <a:ext cx="187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friction force 18 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7669" y="3860732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A</a:t>
            </a:r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1736567" y="359451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8,63°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3928" y="4109295"/>
            <a:ext cx="1427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weight 539 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1688" y="2873794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1,2 m</a:t>
            </a:r>
            <a:endParaRPr lang="en-ZA" dirty="0"/>
          </a:p>
        </p:txBody>
      </p:sp>
      <p:sp>
        <p:nvSpPr>
          <p:cNvPr id="14" name="Rectangle 13"/>
          <p:cNvSpPr/>
          <p:nvPr/>
        </p:nvSpPr>
        <p:spPr>
          <a:xfrm>
            <a:off x="6468517" y="1699180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B</a:t>
            </a:r>
            <a:endParaRPr lang="en-ZA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2425617" y="5144694"/>
            <a:ext cx="146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Weight 539 </a:t>
            </a:r>
            <a:r>
              <a:rPr lang="en-ZA" dirty="0"/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1703" y="5928103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err="1"/>
              <a:t>F</a:t>
            </a:r>
            <a:r>
              <a:rPr lang="en-ZA" baseline="-25000" dirty="0" err="1"/>
              <a:t>x</a:t>
            </a:r>
            <a:r>
              <a:rPr lang="en-ZA" dirty="0"/>
              <a:t> = 539 sin8,63°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13999" y="4848049"/>
            <a:ext cx="181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err="1"/>
              <a:t>F</a:t>
            </a:r>
            <a:r>
              <a:rPr lang="en-ZA" baseline="-25000" dirty="0" err="1"/>
              <a:t>y</a:t>
            </a:r>
            <a:r>
              <a:rPr lang="en-ZA" dirty="0"/>
              <a:t> = 539 cos8,63°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8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5"/>
    </mc:Choice>
    <mc:Fallback>
      <p:transition spd="slow" advTm="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8098142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/>
            <a:r>
              <a:rPr lang="nl-NL" sz="2400" b="1" dirty="0">
                <a:solidFill>
                  <a:schemeClr val="tx1"/>
                </a:solidFill>
              </a:rPr>
              <a:t>Method </a:t>
            </a:r>
            <a:r>
              <a:rPr lang="nl-NL" sz="2400" b="1" dirty="0" smtClean="0">
                <a:solidFill>
                  <a:schemeClr val="tx1"/>
                </a:solidFill>
              </a:rPr>
              <a:t>1</a:t>
            </a:r>
          </a:p>
          <a:p>
            <a:pPr marL="541338" indent="-541338"/>
            <a:r>
              <a:rPr lang="en-ZA" sz="2400" dirty="0">
                <a:solidFill>
                  <a:schemeClr val="tx1"/>
                </a:solidFill>
              </a:rPr>
              <a:t>Use the following equation because there </a:t>
            </a:r>
            <a:r>
              <a:rPr lang="en-ZA" sz="2400" dirty="0" smtClean="0">
                <a:solidFill>
                  <a:schemeClr val="tx1"/>
                </a:solidFill>
              </a:rPr>
              <a:t>is</a:t>
            </a:r>
          </a:p>
          <a:p>
            <a:pPr marL="541338" indent="-541338"/>
            <a:r>
              <a:rPr lang="en-ZA" sz="2400" dirty="0" smtClean="0">
                <a:solidFill>
                  <a:schemeClr val="tx1"/>
                </a:solidFill>
              </a:rPr>
              <a:t>friction: </a:t>
            </a:r>
          </a:p>
          <a:p>
            <a:pPr>
              <a:tabLst>
                <a:tab pos="1797050" algn="r"/>
                <a:tab pos="1971675" algn="l"/>
                <a:tab pos="2241550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1797050" algn="r"/>
                <a:tab pos="1971675" algn="l"/>
                <a:tab pos="2241550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	f</a:t>
            </a:r>
            <a:r>
              <a:rPr lang="nl-NL" sz="2400" baseline="-25000" dirty="0" smtClean="0">
                <a:solidFill>
                  <a:schemeClr val="tx1"/>
                </a:solidFill>
              </a:rPr>
              <a:t>friction</a:t>
            </a:r>
            <a:r>
              <a:rPr lang="el-GR" sz="2400" dirty="0" smtClean="0">
                <a:solidFill>
                  <a:schemeClr val="tx1"/>
                </a:solidFill>
              </a:rPr>
              <a:t>Δ</a:t>
            </a:r>
            <a:r>
              <a:rPr lang="nl-NL" sz="2400" dirty="0" smtClean="0">
                <a:solidFill>
                  <a:schemeClr val="tx1"/>
                </a:solidFill>
              </a:rPr>
              <a:t>x cos</a:t>
            </a:r>
            <a:r>
              <a:rPr lang="el-GR" sz="2400" dirty="0" smtClean="0">
                <a:solidFill>
                  <a:schemeClr val="tx1"/>
                </a:solidFill>
              </a:rPr>
              <a:t>θ*	= </a:t>
            </a:r>
            <a:r>
              <a:rPr lang="nl-NL" sz="2400" dirty="0">
                <a:solidFill>
                  <a:schemeClr val="tx1"/>
                </a:solidFill>
              </a:rPr>
              <a:t>(</a:t>
            </a:r>
            <a:r>
              <a:rPr lang="nl-NL" sz="2400" dirty="0" smtClean="0">
                <a:solidFill>
                  <a:schemeClr val="tx1"/>
                </a:solidFill>
              </a:rPr>
              <a:t>E</a:t>
            </a:r>
            <a:r>
              <a:rPr lang="nl-NL" sz="2400" baseline="-25000" dirty="0" smtClean="0">
                <a:solidFill>
                  <a:schemeClr val="tx1"/>
                </a:solidFill>
              </a:rPr>
              <a:t>KB</a:t>
            </a:r>
            <a:r>
              <a:rPr lang="nl-NL" sz="2400" dirty="0" smtClean="0">
                <a:solidFill>
                  <a:schemeClr val="tx1"/>
                </a:solidFill>
              </a:rPr>
              <a:t> - </a:t>
            </a:r>
            <a:r>
              <a:rPr lang="nl-NL" sz="2400" dirty="0" smtClean="0">
                <a:solidFill>
                  <a:schemeClr val="tx1"/>
                </a:solidFill>
                <a:latin typeface="Calibri"/>
              </a:rPr>
              <a:t>∆</a:t>
            </a:r>
            <a:r>
              <a:rPr lang="nl-NL" sz="2400" dirty="0" smtClean="0">
                <a:solidFill>
                  <a:schemeClr val="tx1"/>
                </a:solidFill>
              </a:rPr>
              <a:t>E</a:t>
            </a:r>
            <a:r>
              <a:rPr lang="nl-NL" sz="2400" baseline="-25000" dirty="0" smtClean="0">
                <a:solidFill>
                  <a:schemeClr val="tx1"/>
                </a:solidFill>
              </a:rPr>
              <a:t>KA</a:t>
            </a:r>
            <a:r>
              <a:rPr lang="nl-NL" sz="2400" dirty="0" smtClean="0">
                <a:solidFill>
                  <a:schemeClr val="tx1"/>
                </a:solidFill>
              </a:rPr>
              <a:t>) + </a:t>
            </a:r>
            <a:r>
              <a:rPr lang="nl-NL" sz="2400" dirty="0">
                <a:solidFill>
                  <a:schemeClr val="tx1"/>
                </a:solidFill>
              </a:rPr>
              <a:t>(</a:t>
            </a:r>
            <a:r>
              <a:rPr lang="nl-NL" sz="2400" dirty="0" smtClean="0">
                <a:solidFill>
                  <a:schemeClr val="tx1"/>
                </a:solidFill>
              </a:rPr>
              <a:t>E</a:t>
            </a:r>
            <a:r>
              <a:rPr lang="nl-NL" sz="2400" baseline="-25000" dirty="0" smtClean="0">
                <a:solidFill>
                  <a:schemeClr val="tx1"/>
                </a:solidFill>
              </a:rPr>
              <a:t>PB</a:t>
            </a:r>
            <a:r>
              <a:rPr lang="nl-NL" sz="2400" dirty="0" smtClean="0">
                <a:solidFill>
                  <a:schemeClr val="tx1"/>
                </a:solidFill>
              </a:rPr>
              <a:t> - E</a:t>
            </a:r>
            <a:r>
              <a:rPr lang="nl-NL" sz="2400" baseline="-25000" dirty="0" smtClean="0">
                <a:solidFill>
                  <a:schemeClr val="tx1"/>
                </a:solidFill>
              </a:rPr>
              <a:t>PA</a:t>
            </a:r>
            <a:r>
              <a:rPr lang="nl-NL" sz="2400" dirty="0" smtClean="0">
                <a:solidFill>
                  <a:schemeClr val="tx1"/>
                </a:solidFill>
              </a:rPr>
              <a:t>)</a:t>
            </a:r>
            <a:r>
              <a:rPr lang="en-ZA" sz="2400" dirty="0" smtClean="0">
                <a:solidFill>
                  <a:schemeClr val="tx1"/>
                </a:solidFill>
              </a:rPr>
              <a:t>	</a:t>
            </a:r>
            <a:endParaRPr lang="nl-NL" sz="2400" baseline="-25000" dirty="0" smtClean="0">
              <a:solidFill>
                <a:schemeClr val="tx1"/>
              </a:solidFill>
            </a:endParaRPr>
          </a:p>
          <a:p>
            <a:pPr marL="541338" indent="-541338">
              <a:tabLst>
                <a:tab pos="1797050" algn="r"/>
                <a:tab pos="1971675" algn="l"/>
                <a:tab pos="2241550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(</a:t>
            </a:r>
            <a:r>
              <a:rPr lang="nl-NL" sz="2400" dirty="0">
                <a:solidFill>
                  <a:schemeClr val="tx1"/>
                </a:solidFill>
              </a:rPr>
              <a:t>18)(8)cos180° 	</a:t>
            </a:r>
            <a:r>
              <a:rPr lang="nl-NL" sz="2400" dirty="0" smtClean="0">
                <a:solidFill>
                  <a:schemeClr val="tx1"/>
                </a:solidFill>
              </a:rPr>
              <a:t>= 	</a:t>
            </a:r>
            <a:r>
              <a:rPr lang="nl-NL" sz="2400" dirty="0">
                <a:solidFill>
                  <a:schemeClr val="tx1"/>
                </a:solidFill>
              </a:rPr>
              <a:t>(E</a:t>
            </a:r>
            <a:r>
              <a:rPr lang="nl-NL" sz="2400" baseline="-25000" dirty="0">
                <a:solidFill>
                  <a:schemeClr val="tx1"/>
                </a:solidFill>
              </a:rPr>
              <a:t>K</a:t>
            </a:r>
            <a:r>
              <a:rPr lang="nl-NL" sz="2400" dirty="0">
                <a:solidFill>
                  <a:schemeClr val="tx1"/>
                </a:solidFill>
              </a:rPr>
              <a:t>)</a:t>
            </a:r>
            <a:r>
              <a:rPr lang="nl-NL" sz="2400" baseline="-25000" dirty="0">
                <a:solidFill>
                  <a:schemeClr val="tx1"/>
                </a:solidFill>
              </a:rPr>
              <a:t>B</a:t>
            </a:r>
            <a:r>
              <a:rPr lang="nl-NL" sz="2400" dirty="0">
                <a:solidFill>
                  <a:schemeClr val="tx1"/>
                </a:solidFill>
              </a:rPr>
              <a:t> – </a:t>
            </a:r>
            <a:r>
              <a:rPr lang="nl-NL" sz="2400" dirty="0" smtClean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</a:rPr>
              <a:t>½(55)(10</a:t>
            </a:r>
            <a:r>
              <a:rPr lang="nl-NL" sz="2400" baseline="30000" dirty="0">
                <a:solidFill>
                  <a:schemeClr val="tx1"/>
                </a:solidFill>
              </a:rPr>
              <a:t>2</a:t>
            </a:r>
            <a:r>
              <a:rPr lang="nl-NL" sz="2400" dirty="0" smtClean="0">
                <a:solidFill>
                  <a:schemeClr val="tx1"/>
                </a:solidFill>
              </a:rPr>
              <a:t>))  + ((</a:t>
            </a:r>
            <a:r>
              <a:rPr lang="nl-NL" sz="2400" dirty="0">
                <a:solidFill>
                  <a:schemeClr val="tx1"/>
                </a:solidFill>
              </a:rPr>
              <a:t>55)(9,8)(1,2) </a:t>
            </a:r>
            <a:r>
              <a:rPr lang="nl-NL" sz="2400" dirty="0" smtClean="0">
                <a:solidFill>
                  <a:schemeClr val="tx1"/>
                </a:solidFill>
              </a:rPr>
              <a:t>– 0)</a:t>
            </a:r>
          </a:p>
          <a:p>
            <a:pPr marL="541338" indent="-541338">
              <a:tabLst>
                <a:tab pos="1797050" algn="r"/>
                <a:tab pos="1971675" algn="l"/>
                <a:tab pos="2241550" algn="l"/>
              </a:tabLst>
            </a:pP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smtClean="0">
                <a:solidFill>
                  <a:schemeClr val="tx1"/>
                </a:solidFill>
              </a:rPr>
              <a:t>                                </a:t>
            </a:r>
            <a:r>
              <a:rPr lang="nl-NL" sz="2400" dirty="0">
                <a:solidFill>
                  <a:schemeClr val="tx1"/>
                </a:solidFill>
              </a:rPr>
              <a:t>- ½(55)(10</a:t>
            </a:r>
            <a:r>
              <a:rPr lang="nl-NL" sz="2400" baseline="30000" dirty="0">
                <a:solidFill>
                  <a:schemeClr val="tx1"/>
                </a:solidFill>
              </a:rPr>
              <a:t>2</a:t>
            </a:r>
            <a:r>
              <a:rPr lang="nl-NL" sz="2400" dirty="0">
                <a:solidFill>
                  <a:schemeClr val="tx1"/>
                </a:solidFill>
              </a:rPr>
              <a:t>))</a:t>
            </a:r>
          </a:p>
          <a:p>
            <a:pPr marL="541338" indent="-541338">
              <a:tabLst>
                <a:tab pos="1797050" algn="r"/>
                <a:tab pos="1971675" algn="l"/>
                <a:tab pos="2241550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		-</a:t>
            </a:r>
            <a:r>
              <a:rPr lang="nl-NL" sz="2400" dirty="0">
                <a:solidFill>
                  <a:schemeClr val="tx1"/>
                </a:solidFill>
              </a:rPr>
              <a:t>144 </a:t>
            </a:r>
            <a:r>
              <a:rPr lang="nl-NL" sz="2400" dirty="0" smtClean="0">
                <a:solidFill>
                  <a:schemeClr val="tx1"/>
                </a:solidFill>
              </a:rPr>
              <a:t>	= 	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smtClean="0">
                <a:solidFill>
                  <a:schemeClr val="tx1"/>
                </a:solidFill>
              </a:rPr>
              <a:t>E</a:t>
            </a:r>
            <a:r>
              <a:rPr lang="nl-NL" sz="2400" baseline="-25000" dirty="0" smtClean="0">
                <a:solidFill>
                  <a:schemeClr val="tx1"/>
                </a:solidFill>
              </a:rPr>
              <a:t>KB</a:t>
            </a:r>
            <a:r>
              <a:rPr lang="nl-NL" sz="2400" dirty="0" smtClean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</a:rPr>
              <a:t>- 2 750 </a:t>
            </a:r>
            <a:r>
              <a:rPr lang="nl-NL" sz="2400" dirty="0" smtClean="0">
                <a:solidFill>
                  <a:schemeClr val="tx1"/>
                </a:solidFill>
              </a:rPr>
              <a:t> + 646,8 </a:t>
            </a:r>
            <a:r>
              <a:rPr lang="nl-NL" sz="2400" dirty="0">
                <a:solidFill>
                  <a:schemeClr val="tx1"/>
                </a:solidFill>
              </a:rPr>
              <a:t>	</a:t>
            </a:r>
          </a:p>
          <a:p>
            <a:pPr marL="541338" indent="-541338">
              <a:tabLst>
                <a:tab pos="1797050" algn="r"/>
                <a:tab pos="1971675" algn="l"/>
                <a:tab pos="2241550" algn="l"/>
              </a:tabLst>
            </a:pPr>
            <a:r>
              <a:rPr lang="nl-NL" sz="2400" dirty="0">
                <a:solidFill>
                  <a:schemeClr val="tx1"/>
                </a:solidFill>
              </a:rPr>
              <a:t>                 </a:t>
            </a:r>
            <a:r>
              <a:rPr lang="nl-NL" sz="2400" dirty="0" smtClean="0">
                <a:solidFill>
                  <a:schemeClr val="tx1"/>
                </a:solidFill>
              </a:rPr>
              <a:t>	E</a:t>
            </a:r>
            <a:r>
              <a:rPr lang="nl-NL" sz="2400" baseline="-25000" dirty="0" smtClean="0">
                <a:solidFill>
                  <a:schemeClr val="tx1"/>
                </a:solidFill>
              </a:rPr>
              <a:t>KB</a:t>
            </a:r>
            <a:r>
              <a:rPr lang="nl-NL" sz="2400" dirty="0">
                <a:solidFill>
                  <a:schemeClr val="tx1"/>
                </a:solidFill>
              </a:rPr>
              <a:t>	= 1 959,2 J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2706" y="3050795"/>
            <a:ext cx="2088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2400" dirty="0" err="1" smtClean="0">
                <a:solidFill>
                  <a:prstClr val="black"/>
                </a:solidFill>
              </a:rPr>
              <a:t>W</a:t>
            </a:r>
            <a:r>
              <a:rPr lang="en-ZA" sz="2400" baseline="-25000" dirty="0" err="1" smtClean="0">
                <a:solidFill>
                  <a:prstClr val="black"/>
                </a:solidFill>
              </a:rPr>
              <a:t>nc</a:t>
            </a:r>
            <a:r>
              <a:rPr lang="en-ZA" sz="2400" dirty="0" smtClean="0">
                <a:solidFill>
                  <a:prstClr val="black"/>
                </a:solidFill>
              </a:rPr>
              <a:t> </a:t>
            </a:r>
            <a:r>
              <a:rPr lang="en-ZA" sz="2400" dirty="0">
                <a:solidFill>
                  <a:prstClr val="black"/>
                </a:solidFill>
              </a:rPr>
              <a:t>= </a:t>
            </a:r>
            <a:r>
              <a:rPr lang="el-GR" sz="2400" dirty="0">
                <a:solidFill>
                  <a:prstClr val="black"/>
                </a:solidFill>
              </a:rPr>
              <a:t>Δ</a:t>
            </a:r>
            <a:r>
              <a:rPr lang="en-ZA" sz="2400" dirty="0">
                <a:solidFill>
                  <a:prstClr val="black"/>
                </a:solidFill>
              </a:rPr>
              <a:t>E</a:t>
            </a:r>
            <a:r>
              <a:rPr lang="en-ZA" sz="2400" baseline="-25000" dirty="0">
                <a:solidFill>
                  <a:prstClr val="black"/>
                </a:solidFill>
              </a:rPr>
              <a:t>K</a:t>
            </a:r>
            <a:r>
              <a:rPr lang="en-ZA" sz="2400" dirty="0">
                <a:solidFill>
                  <a:prstClr val="black"/>
                </a:solidFill>
              </a:rPr>
              <a:t> + </a:t>
            </a:r>
            <a:r>
              <a:rPr lang="el-GR" sz="2400" dirty="0">
                <a:solidFill>
                  <a:prstClr val="black"/>
                </a:solidFill>
              </a:rPr>
              <a:t>Δ</a:t>
            </a:r>
            <a:r>
              <a:rPr lang="en-ZA" sz="2400" dirty="0">
                <a:solidFill>
                  <a:prstClr val="black"/>
                </a:solidFill>
              </a:rPr>
              <a:t>E</a:t>
            </a:r>
            <a:r>
              <a:rPr lang="en-ZA" sz="2400" baseline="-25000" dirty="0">
                <a:solidFill>
                  <a:prstClr val="black"/>
                </a:solidFill>
              </a:rPr>
              <a:t>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0"/>
    </mc:Choice>
    <mc:Fallback>
      <p:transition spd="slow" advTm="2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431235"/>
            <a:ext cx="6683188" cy="491390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indent="-541338"/>
            <a:r>
              <a:rPr lang="nl-NL" sz="2400" b="1" dirty="0">
                <a:solidFill>
                  <a:schemeClr val="tx1"/>
                </a:solidFill>
              </a:rPr>
              <a:t>Method </a:t>
            </a:r>
            <a:r>
              <a:rPr lang="nl-NL" sz="2400" b="1" dirty="0" smtClean="0">
                <a:solidFill>
                  <a:schemeClr val="tx1"/>
                </a:solidFill>
              </a:rPr>
              <a:t>2</a:t>
            </a:r>
          </a:p>
          <a:p>
            <a:r>
              <a:rPr lang="en-ZA" sz="2400" dirty="0" smtClean="0">
                <a:solidFill>
                  <a:schemeClr val="tx1"/>
                </a:solidFill>
              </a:rPr>
              <a:t>Work done by resultant force</a:t>
            </a:r>
            <a:r>
              <a:rPr lang="nl-NL" sz="2400" dirty="0" smtClean="0">
                <a:solidFill>
                  <a:schemeClr val="tx1"/>
                </a:solidFill>
              </a:rPr>
              <a:t>= </a:t>
            </a:r>
            <a:r>
              <a:rPr lang="el-GR" sz="2400" dirty="0" smtClean="0">
                <a:solidFill>
                  <a:schemeClr val="tx1"/>
                </a:solidFill>
              </a:rPr>
              <a:t>Δ</a:t>
            </a:r>
            <a:r>
              <a:rPr lang="nl-NL" sz="2400" dirty="0" smtClean="0">
                <a:solidFill>
                  <a:schemeClr val="tx1"/>
                </a:solidFill>
              </a:rPr>
              <a:t>E</a:t>
            </a:r>
            <a:r>
              <a:rPr lang="nl-NL" sz="2400" baseline="-25000" dirty="0" smtClean="0">
                <a:solidFill>
                  <a:schemeClr val="tx1"/>
                </a:solidFill>
              </a:rPr>
              <a:t>K</a:t>
            </a:r>
            <a:r>
              <a:rPr lang="nl-NL" sz="2400" dirty="0">
                <a:solidFill>
                  <a:schemeClr val="tx1"/>
                </a:solidFill>
              </a:rPr>
              <a:t> of (bicycle + Franceska)</a:t>
            </a:r>
          </a:p>
          <a:p>
            <a:pPr>
              <a:tabLst>
                <a:tab pos="1527175" algn="r"/>
                <a:tab pos="1614488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	W</a:t>
            </a:r>
            <a:r>
              <a:rPr lang="nl-NL" sz="2400" baseline="-25000" dirty="0" smtClean="0">
                <a:solidFill>
                  <a:schemeClr val="tx1"/>
                </a:solidFill>
              </a:rPr>
              <a:t>net</a:t>
            </a:r>
            <a:r>
              <a:rPr lang="nl-NL" sz="2400" dirty="0">
                <a:solidFill>
                  <a:schemeClr val="tx1"/>
                </a:solidFill>
              </a:rPr>
              <a:t>	=	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nl-NL" sz="2400" dirty="0">
                <a:solidFill>
                  <a:schemeClr val="tx1"/>
                </a:solidFill>
              </a:rPr>
              <a:t>E</a:t>
            </a:r>
            <a:r>
              <a:rPr lang="nl-NL" sz="2400" baseline="-25000" dirty="0">
                <a:solidFill>
                  <a:schemeClr val="tx1"/>
                </a:solidFill>
              </a:rPr>
              <a:t>K</a:t>
            </a:r>
            <a:r>
              <a:rPr lang="nl-NL" sz="2400" dirty="0">
                <a:solidFill>
                  <a:schemeClr val="tx1"/>
                </a:solidFill>
              </a:rPr>
              <a:t>	</a:t>
            </a:r>
          </a:p>
          <a:p>
            <a:pPr>
              <a:tabLst>
                <a:tab pos="1527175" algn="r"/>
                <a:tab pos="1614488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	F</a:t>
            </a:r>
            <a:r>
              <a:rPr lang="nl-NL" sz="2400" baseline="-25000" dirty="0" smtClean="0">
                <a:solidFill>
                  <a:schemeClr val="tx1"/>
                </a:solidFill>
              </a:rPr>
              <a:t>net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nl-NL" sz="2400" dirty="0">
                <a:solidFill>
                  <a:schemeClr val="tx1"/>
                </a:solidFill>
              </a:rPr>
              <a:t>x cos</a:t>
            </a:r>
            <a:r>
              <a:rPr lang="el-GR" sz="2400" dirty="0">
                <a:solidFill>
                  <a:schemeClr val="tx1"/>
                </a:solidFill>
              </a:rPr>
              <a:t>θ	=	</a:t>
            </a:r>
            <a:r>
              <a:rPr lang="nl-NL" sz="2400" dirty="0">
                <a:solidFill>
                  <a:schemeClr val="tx1"/>
                </a:solidFill>
              </a:rPr>
              <a:t>E</a:t>
            </a:r>
            <a:r>
              <a:rPr lang="nl-NL" sz="2400" baseline="-25000" dirty="0">
                <a:solidFill>
                  <a:schemeClr val="tx1"/>
                </a:solidFill>
              </a:rPr>
              <a:t>KB</a:t>
            </a:r>
            <a:r>
              <a:rPr lang="nl-NL" sz="2400" dirty="0">
                <a:solidFill>
                  <a:schemeClr val="tx1"/>
                </a:solidFill>
              </a:rPr>
              <a:t> - E</a:t>
            </a:r>
            <a:r>
              <a:rPr lang="nl-NL" sz="2400" baseline="-25000" dirty="0">
                <a:solidFill>
                  <a:schemeClr val="tx1"/>
                </a:solidFill>
              </a:rPr>
              <a:t>KA</a:t>
            </a:r>
            <a:r>
              <a:rPr lang="nl-NL" sz="2400" dirty="0">
                <a:solidFill>
                  <a:schemeClr val="tx1"/>
                </a:solidFill>
              </a:rPr>
              <a:t>	</a:t>
            </a:r>
          </a:p>
          <a:p>
            <a:r>
              <a:rPr lang="en-ZA" sz="2400" dirty="0">
                <a:solidFill>
                  <a:schemeClr val="tx1"/>
                </a:solidFill>
              </a:rPr>
              <a:t>The net force is the vector sum of all the forces acting in a straight line. In this case, both of the forces are opposite to the direction of motion. Observe the force diagram</a:t>
            </a:r>
            <a:r>
              <a:rPr lang="en-ZA" sz="2400" dirty="0" smtClean="0">
                <a:solidFill>
                  <a:schemeClr val="tx1"/>
                </a:solidFill>
              </a:rPr>
              <a:t>.</a:t>
            </a:r>
            <a:r>
              <a:rPr lang="nl-NL" sz="2400" dirty="0" smtClean="0">
                <a:solidFill>
                  <a:schemeClr val="tx1"/>
                </a:solidFill>
              </a:rPr>
              <a:t>	</a:t>
            </a:r>
          </a:p>
          <a:p>
            <a:pPr>
              <a:tabLst>
                <a:tab pos="2957513" algn="r"/>
                <a:tab pos="3052763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                	(</a:t>
            </a:r>
            <a:r>
              <a:rPr lang="nl-NL" sz="2400" dirty="0">
                <a:solidFill>
                  <a:schemeClr val="tx1"/>
                </a:solidFill>
              </a:rPr>
              <a:t>f + </a:t>
            </a:r>
            <a:r>
              <a:rPr lang="nl-NL" sz="2400" dirty="0" smtClean="0">
                <a:solidFill>
                  <a:schemeClr val="tx1"/>
                </a:solidFill>
              </a:rPr>
              <a:t>f</a:t>
            </a:r>
            <a:r>
              <a:rPr lang="nl-NL" sz="2400" baseline="-25000" dirty="0" smtClean="0">
                <a:solidFill>
                  <a:schemeClr val="tx1"/>
                </a:solidFill>
              </a:rPr>
              <a:t>gǁ</a:t>
            </a:r>
            <a:r>
              <a:rPr lang="nl-NL" sz="2400" dirty="0" smtClean="0">
                <a:solidFill>
                  <a:schemeClr val="tx1"/>
                </a:solidFill>
              </a:rPr>
              <a:t>)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nl-NL" sz="2400" dirty="0">
                <a:solidFill>
                  <a:schemeClr val="tx1"/>
                </a:solidFill>
              </a:rPr>
              <a:t>x cos</a:t>
            </a:r>
            <a:r>
              <a:rPr lang="el-GR" sz="2400" dirty="0">
                <a:solidFill>
                  <a:schemeClr val="tx1"/>
                </a:solidFill>
              </a:rPr>
              <a:t>θ	= </a:t>
            </a:r>
            <a:r>
              <a:rPr lang="nl-NL" sz="2400" dirty="0">
                <a:solidFill>
                  <a:schemeClr val="tx1"/>
                </a:solidFill>
              </a:rPr>
              <a:t>E</a:t>
            </a:r>
            <a:r>
              <a:rPr lang="nl-NL" sz="2400" baseline="-25000" dirty="0">
                <a:solidFill>
                  <a:schemeClr val="tx1"/>
                </a:solidFill>
              </a:rPr>
              <a:t>KB</a:t>
            </a:r>
            <a:r>
              <a:rPr lang="nl-NL" sz="2400" dirty="0">
                <a:solidFill>
                  <a:schemeClr val="tx1"/>
                </a:solidFill>
              </a:rPr>
              <a:t> - ½mv</a:t>
            </a:r>
            <a:r>
              <a:rPr lang="nl-NL" sz="2400" baseline="30000" dirty="0">
                <a:solidFill>
                  <a:schemeClr val="tx1"/>
                </a:solidFill>
              </a:rPr>
              <a:t>2</a:t>
            </a:r>
          </a:p>
          <a:p>
            <a:pPr>
              <a:tabLst>
                <a:tab pos="2957513" algn="r"/>
                <a:tab pos="3052763" algn="l"/>
              </a:tabLst>
            </a:pPr>
            <a:r>
              <a:rPr lang="nl-NL" sz="2400" dirty="0">
                <a:solidFill>
                  <a:schemeClr val="tx1"/>
                </a:solidFill>
              </a:rPr>
              <a:t>  (18 + 80,88)(8) cos180°	= </a:t>
            </a:r>
            <a:r>
              <a:rPr lang="nl-NL" sz="2400" dirty="0" smtClean="0">
                <a:solidFill>
                  <a:schemeClr val="tx1"/>
                </a:solidFill>
              </a:rPr>
              <a:t>E</a:t>
            </a:r>
            <a:r>
              <a:rPr lang="nl-NL" sz="2400" baseline="-25000" dirty="0">
                <a:solidFill>
                  <a:schemeClr val="tx1"/>
                </a:solidFill>
              </a:rPr>
              <a:t>KB</a:t>
            </a:r>
            <a:r>
              <a:rPr lang="nl-NL" sz="2400" dirty="0" smtClean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</a:rPr>
              <a:t>- ½(55)(</a:t>
            </a:r>
            <a:r>
              <a:rPr lang="nl-NL" sz="2400" dirty="0" smtClean="0">
                <a:solidFill>
                  <a:schemeClr val="tx1"/>
                </a:solidFill>
              </a:rPr>
              <a:t>10)</a:t>
            </a:r>
            <a:r>
              <a:rPr lang="nl-NL" sz="2400" baseline="30000" dirty="0" smtClean="0">
                <a:solidFill>
                  <a:schemeClr val="tx1"/>
                </a:solidFill>
              </a:rPr>
              <a:t>2</a:t>
            </a:r>
            <a:endParaRPr lang="nl-NL" sz="2400" baseline="30000" dirty="0">
              <a:solidFill>
                <a:schemeClr val="tx1"/>
              </a:solidFill>
            </a:endParaRPr>
          </a:p>
          <a:p>
            <a:pPr>
              <a:tabLst>
                <a:tab pos="2957513" algn="r"/>
                <a:tab pos="3052763" algn="l"/>
              </a:tabLst>
            </a:pPr>
            <a:r>
              <a:rPr lang="nl-NL" sz="2400" dirty="0" smtClean="0">
                <a:solidFill>
                  <a:schemeClr val="tx1"/>
                </a:solidFill>
              </a:rPr>
              <a:t>                           	-</a:t>
            </a:r>
            <a:r>
              <a:rPr lang="nl-NL" sz="2400" dirty="0">
                <a:solidFill>
                  <a:schemeClr val="tx1"/>
                </a:solidFill>
              </a:rPr>
              <a:t>791,03 	= </a:t>
            </a:r>
            <a:r>
              <a:rPr lang="nl-NL" sz="2400" dirty="0" smtClean="0">
                <a:solidFill>
                  <a:schemeClr val="tx1"/>
                </a:solidFill>
              </a:rPr>
              <a:t>E</a:t>
            </a:r>
            <a:r>
              <a:rPr lang="nl-NL" sz="2400" baseline="-25000" dirty="0">
                <a:solidFill>
                  <a:schemeClr val="tx1"/>
                </a:solidFill>
              </a:rPr>
              <a:t>KB</a:t>
            </a:r>
            <a:r>
              <a:rPr lang="nl-NL" sz="2400" dirty="0" smtClean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</a:rPr>
              <a:t>- 2 750</a:t>
            </a:r>
          </a:p>
          <a:p>
            <a:pPr>
              <a:tabLst>
                <a:tab pos="2957513" algn="r"/>
                <a:tab pos="3052763" algn="l"/>
              </a:tabLst>
            </a:pPr>
            <a:r>
              <a:rPr lang="nl-NL" sz="2400" dirty="0">
                <a:solidFill>
                  <a:schemeClr val="tx1"/>
                </a:solidFill>
              </a:rPr>
              <a:t>                                  </a:t>
            </a:r>
            <a:r>
              <a:rPr lang="nl-NL" sz="2400" dirty="0" smtClean="0">
                <a:solidFill>
                  <a:schemeClr val="tx1"/>
                </a:solidFill>
              </a:rPr>
              <a:t>	E</a:t>
            </a:r>
            <a:r>
              <a:rPr lang="nl-NL" sz="2400" baseline="-25000" dirty="0">
                <a:solidFill>
                  <a:schemeClr val="tx1"/>
                </a:solidFill>
              </a:rPr>
              <a:t>KB</a:t>
            </a:r>
            <a:r>
              <a:rPr lang="nl-NL" sz="2400" dirty="0">
                <a:solidFill>
                  <a:schemeClr val="tx1"/>
                </a:solidFill>
              </a:rPr>
              <a:t>	= 1 958,97 J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14"/>
    </mc:Choice>
    <mc:Fallback>
      <p:transition spd="slow" advTm="2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Work, energy and power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5" y="1262872"/>
            <a:ext cx="6658285" cy="1043006"/>
          </a:xfrm>
        </p:spPr>
        <p:txBody>
          <a:bodyPr>
            <a:normAutofit fontScale="85000" lnSpcReduction="20000"/>
          </a:bodyPr>
          <a:lstStyle/>
          <a:p>
            <a:pPr marL="898525" indent="-898525">
              <a:spcBef>
                <a:spcPts val="0"/>
              </a:spcBef>
              <a:buNone/>
            </a:pPr>
            <a:r>
              <a:rPr lang="nl-NL" sz="3300" b="1" dirty="0"/>
              <a:t>3.1.7	</a:t>
            </a:r>
            <a:r>
              <a:rPr lang="nl-NL" sz="3300" b="1" dirty="0" smtClean="0"/>
              <a:t>Forces</a:t>
            </a:r>
            <a:endParaRPr lang="nl-NL" sz="3300" b="1" dirty="0"/>
          </a:p>
          <a:p>
            <a:pPr marL="898525" indent="-898525">
              <a:spcBef>
                <a:spcPts val="0"/>
              </a:spcBef>
              <a:buNone/>
            </a:pPr>
            <a:endParaRPr lang="nl-NL" sz="2800" b="1" dirty="0"/>
          </a:p>
          <a:p>
            <a:pPr marL="898525" indent="-898525">
              <a:spcBef>
                <a:spcPts val="0"/>
              </a:spcBef>
              <a:buNone/>
            </a:pPr>
            <a:r>
              <a:rPr lang="nl-NL" sz="2800" b="1" dirty="0"/>
              <a:t>Conservative forces</a:t>
            </a:r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763321" y="2544409"/>
            <a:ext cx="4978001" cy="2027582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27891"/>
              <a:gd name="adj8" fmla="val -38126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A force exerted on an object moving in a closed path. The net work done by the force is zero.</a:t>
            </a:r>
            <a:endParaRPr lang="en-US" sz="2400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4856859"/>
            <a:ext cx="6658285" cy="613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8525" indent="-898525">
              <a:spcBef>
                <a:spcPts val="0"/>
              </a:spcBef>
              <a:buNone/>
            </a:pPr>
            <a:r>
              <a:rPr lang="nl-NL" sz="2400" dirty="0"/>
              <a:t>Example: gravitational force and resilient forces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4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6"/>
    </mc:Choice>
    <mc:Fallback>
      <p:transition spd="slow" advTm="4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5" y="1262872"/>
            <a:ext cx="6658285" cy="589782"/>
          </a:xfrm>
        </p:spPr>
        <p:txBody>
          <a:bodyPr>
            <a:normAutofit/>
          </a:bodyPr>
          <a:lstStyle/>
          <a:p>
            <a:pPr marL="898525" indent="-898525">
              <a:spcBef>
                <a:spcPts val="0"/>
              </a:spcBef>
              <a:buNone/>
            </a:pPr>
            <a:r>
              <a:rPr lang="nl-NL" sz="2800" b="1" dirty="0"/>
              <a:t>Non-conservative forces</a:t>
            </a:r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763319" y="1876508"/>
            <a:ext cx="4978001" cy="2186610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58073"/>
              <a:gd name="adj8" fmla="val -37807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A force exerted on an object to do the work of moving it from A to B and back to A. It is dependent on the path taken.</a:t>
            </a:r>
            <a:endParaRPr lang="en-US" sz="2400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4174439"/>
            <a:ext cx="6658285" cy="54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8525" indent="-898525">
              <a:spcBef>
                <a:spcPts val="0"/>
              </a:spcBef>
              <a:buNone/>
            </a:pPr>
            <a:r>
              <a:rPr lang="en-ZA" sz="2400" dirty="0"/>
              <a:t>Examples: friction and air resistance</a:t>
            </a:r>
            <a:endParaRPr lang="nl-NL" sz="2400" dirty="0"/>
          </a:p>
        </p:txBody>
      </p:sp>
      <p:sp>
        <p:nvSpPr>
          <p:cNvPr id="6" name="Line Callout 3 (No Border) 5"/>
          <p:cNvSpPr/>
          <p:nvPr/>
        </p:nvSpPr>
        <p:spPr>
          <a:xfrm flipH="1">
            <a:off x="763318" y="4794637"/>
            <a:ext cx="4978001" cy="1478942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-111894"/>
              <a:gd name="adj8" fmla="val -38286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/>
              <a:t>No friction/resistance</a:t>
            </a:r>
            <a:r>
              <a:rPr lang="nl-NL" sz="2400" dirty="0" smtClean="0"/>
              <a:t>:</a:t>
            </a:r>
          </a:p>
          <a:p>
            <a:r>
              <a:rPr lang="nl-NL" sz="2400" dirty="0" smtClean="0"/>
              <a:t>(E</a:t>
            </a:r>
            <a:r>
              <a:rPr lang="nl-NL" sz="2400" baseline="-25000" dirty="0" smtClean="0"/>
              <a:t>P</a:t>
            </a:r>
            <a:r>
              <a:rPr lang="nl-NL" sz="2400" dirty="0" smtClean="0"/>
              <a:t> + E</a:t>
            </a:r>
            <a:r>
              <a:rPr lang="nl-NL" sz="2400" baseline="-25000" dirty="0" smtClean="0"/>
              <a:t>K</a:t>
            </a:r>
            <a:r>
              <a:rPr lang="nl-NL" sz="2400" dirty="0" smtClean="0"/>
              <a:t>)</a:t>
            </a:r>
            <a:r>
              <a:rPr lang="nl-NL" sz="2400" baseline="-25000" dirty="0" smtClean="0"/>
              <a:t>A</a:t>
            </a:r>
            <a:r>
              <a:rPr lang="nl-NL" sz="2400" dirty="0" smtClean="0"/>
              <a:t> = (E</a:t>
            </a:r>
            <a:r>
              <a:rPr lang="nl-NL" sz="2400" baseline="-25000" dirty="0" smtClean="0"/>
              <a:t>P</a:t>
            </a:r>
            <a:r>
              <a:rPr lang="nl-NL" sz="2400" dirty="0" smtClean="0"/>
              <a:t> + E</a:t>
            </a:r>
            <a:r>
              <a:rPr lang="nl-NL" sz="2400" baseline="-25000" dirty="0" smtClean="0"/>
              <a:t>K</a:t>
            </a:r>
            <a:r>
              <a:rPr lang="nl-NL" sz="2400" dirty="0" smtClean="0"/>
              <a:t>)</a:t>
            </a:r>
            <a:r>
              <a:rPr lang="nl-NL" sz="2400" baseline="-25000" dirty="0" smtClean="0"/>
              <a:t>B</a:t>
            </a:r>
            <a:r>
              <a:rPr lang="nl-NL" sz="2400" dirty="0"/>
              <a:t> (conservation of mechanical energy)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7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20"/>
    </mc:Choice>
    <mc:Fallback>
      <p:transition spd="slow" advTm="3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763316" y="1439186"/>
            <a:ext cx="4978001" cy="1367624"/>
          </a:xfrm>
          <a:prstGeom prst="callout3">
            <a:avLst>
              <a:gd name="adj1" fmla="val 18750"/>
              <a:gd name="adj2" fmla="val -1678"/>
              <a:gd name="adj3" fmla="val 75145"/>
              <a:gd name="adj4" fmla="val -9479"/>
              <a:gd name="adj5" fmla="val 59471"/>
              <a:gd name="adj6" fmla="val -22495"/>
              <a:gd name="adj7" fmla="val 124933"/>
              <a:gd name="adj8" fmla="val -37488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/>
              <a:t>With friction/resistance:</a:t>
            </a:r>
          </a:p>
          <a:p>
            <a:r>
              <a:rPr lang="nl-NL" sz="2400" dirty="0" smtClean="0"/>
              <a:t>W</a:t>
            </a:r>
            <a:r>
              <a:rPr lang="nl-NL" sz="2400" baseline="-25000" dirty="0" smtClean="0"/>
              <a:t>net</a:t>
            </a:r>
            <a:r>
              <a:rPr lang="nl-NL" sz="2400" dirty="0" smtClean="0"/>
              <a:t> </a:t>
            </a:r>
            <a:r>
              <a:rPr lang="nl-NL" sz="2400" dirty="0"/>
              <a:t>= </a:t>
            </a:r>
            <a:r>
              <a:rPr lang="el-GR" sz="2400" dirty="0"/>
              <a:t>Δ</a:t>
            </a:r>
            <a:r>
              <a:rPr lang="nl-NL" sz="2400" dirty="0"/>
              <a:t>E</a:t>
            </a:r>
            <a:r>
              <a:rPr lang="nl-NL" sz="2400" baseline="-25000" dirty="0"/>
              <a:t>K</a:t>
            </a:r>
          </a:p>
          <a:p>
            <a:r>
              <a:rPr lang="nl-NL" sz="2400" dirty="0" smtClean="0"/>
              <a:t> W</a:t>
            </a:r>
            <a:r>
              <a:rPr lang="nl-NL" sz="2400" baseline="-25000" dirty="0" smtClean="0"/>
              <a:t>nk</a:t>
            </a:r>
            <a:r>
              <a:rPr lang="nl-NL" sz="2400" dirty="0" smtClean="0"/>
              <a:t> </a:t>
            </a:r>
            <a:r>
              <a:rPr lang="nl-NL" sz="2400" dirty="0"/>
              <a:t>= </a:t>
            </a:r>
            <a:r>
              <a:rPr lang="el-GR" sz="2400" dirty="0"/>
              <a:t>Δ</a:t>
            </a:r>
            <a:r>
              <a:rPr lang="nl-NL" sz="2400" dirty="0"/>
              <a:t>E</a:t>
            </a:r>
            <a:r>
              <a:rPr lang="nl-NL" sz="2400" baseline="-25000" dirty="0"/>
              <a:t>K</a:t>
            </a:r>
            <a:r>
              <a:rPr lang="nl-NL" sz="2400" dirty="0"/>
              <a:t> + </a:t>
            </a:r>
            <a:r>
              <a:rPr lang="el-GR" sz="2400" dirty="0"/>
              <a:t>Δ</a:t>
            </a:r>
            <a:r>
              <a:rPr lang="nl-NL" sz="2400" dirty="0"/>
              <a:t>E</a:t>
            </a:r>
            <a:r>
              <a:rPr lang="nl-NL" sz="2400" baseline="-25000" dirty="0"/>
              <a:t>P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2973787"/>
            <a:ext cx="6683188" cy="3244132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A </a:t>
            </a:r>
            <a:r>
              <a:rPr lang="en-ZA" sz="2800" dirty="0">
                <a:solidFill>
                  <a:schemeClr val="tx1"/>
                </a:solidFill>
              </a:rPr>
              <a:t>brick, mass 2 kg, falls from a height of 45 m above the ground. When it reaches the ground, it falls into a puddle of mud, which brings it to rest in </a:t>
            </a:r>
            <a:r>
              <a:rPr lang="en-ZA" sz="2800" dirty="0" smtClean="0">
                <a:solidFill>
                  <a:schemeClr val="tx1"/>
                </a:solidFill>
              </a:rPr>
              <a:t>20 </a:t>
            </a:r>
            <a:r>
              <a:rPr lang="en-ZA" sz="2800" dirty="0">
                <a:solidFill>
                  <a:schemeClr val="tx1"/>
                </a:solidFill>
              </a:rPr>
              <a:t>cm. Calculate: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1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2"/>
    </mc:Choice>
    <mc:Fallback>
      <p:transition spd="slow" advTm="2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224501"/>
            <a:ext cx="6683188" cy="5224007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35" y="1399164"/>
            <a:ext cx="4915331" cy="49045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6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9"/>
    </mc:Choice>
    <mc:Fallback>
      <p:transition spd="slow" advTm="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224501"/>
            <a:ext cx="6683188" cy="5224007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0" indent="-444500"/>
            <a:r>
              <a:rPr lang="nl-NL" sz="2800" dirty="0" smtClean="0">
                <a:solidFill>
                  <a:schemeClr val="tx1"/>
                </a:solidFill>
              </a:rPr>
              <a:t>1. 	</a:t>
            </a:r>
            <a:r>
              <a:rPr lang="en-ZA" sz="2800" dirty="0">
                <a:solidFill>
                  <a:schemeClr val="tx1"/>
                </a:solidFill>
              </a:rPr>
              <a:t>the velocity of the brick as it reaches the </a:t>
            </a:r>
            <a:r>
              <a:rPr lang="en-ZA" sz="2800" dirty="0" smtClean="0">
                <a:solidFill>
                  <a:schemeClr val="tx1"/>
                </a:solidFill>
              </a:rPr>
              <a:t>ground;</a:t>
            </a:r>
            <a:endParaRPr lang="en-ZA" sz="2800" dirty="0">
              <a:solidFill>
                <a:schemeClr val="tx1"/>
              </a:solidFill>
            </a:endParaRPr>
          </a:p>
          <a:p>
            <a:pPr marL="444500" indent="-444500"/>
            <a:r>
              <a:rPr lang="en-ZA" sz="2800" dirty="0" smtClean="0">
                <a:solidFill>
                  <a:schemeClr val="tx1"/>
                </a:solidFill>
              </a:rPr>
              <a:t>2. 	the </a:t>
            </a:r>
            <a:r>
              <a:rPr lang="en-ZA" sz="2800" dirty="0">
                <a:solidFill>
                  <a:schemeClr val="tx1"/>
                </a:solidFill>
              </a:rPr>
              <a:t>force that the puddle of mud applies on the brick to bring it to rest</a:t>
            </a:r>
            <a:r>
              <a:rPr lang="en-ZA" sz="2800" dirty="0" smtClean="0">
                <a:solidFill>
                  <a:schemeClr val="tx1"/>
                </a:solidFill>
              </a:rPr>
              <a:t>.</a:t>
            </a:r>
          </a:p>
          <a:p>
            <a:pPr marL="444500" indent="-444500"/>
            <a:endParaRPr lang="nl-NL" sz="2800" dirty="0" smtClean="0">
              <a:solidFill>
                <a:schemeClr val="tx1"/>
              </a:solidFill>
            </a:endParaRPr>
          </a:p>
          <a:p>
            <a:pPr marL="444500" indent="-444500"/>
            <a:r>
              <a:rPr lang="nl-NL" sz="2800" dirty="0" smtClean="0">
                <a:solidFill>
                  <a:schemeClr val="tx1"/>
                </a:solidFill>
              </a:rPr>
              <a:t>1.	</a:t>
            </a:r>
            <a:r>
              <a:rPr lang="en-ZA" sz="2800" dirty="0" smtClean="0">
                <a:solidFill>
                  <a:schemeClr val="tx1"/>
                </a:solidFill>
              </a:rPr>
              <a:t>Freefall </a:t>
            </a:r>
            <a:r>
              <a:rPr lang="en-ZA" sz="2800" dirty="0">
                <a:solidFill>
                  <a:schemeClr val="tx1"/>
                </a:solidFill>
              </a:rPr>
              <a:t>implies that there is no friction or resistance</a:t>
            </a:r>
            <a:r>
              <a:rPr lang="en-ZA" sz="2800" dirty="0" smtClean="0">
                <a:solidFill>
                  <a:schemeClr val="tx1"/>
                </a:solidFill>
              </a:rPr>
              <a:t>:</a:t>
            </a:r>
          </a:p>
          <a:p>
            <a:pPr marL="444500" indent="-444500">
              <a:tabLst>
                <a:tab pos="2513013" algn="l"/>
              </a:tabLst>
            </a:pPr>
            <a:r>
              <a:rPr lang="nl-NL" sz="2800" dirty="0">
                <a:solidFill>
                  <a:schemeClr val="tx1"/>
                </a:solidFill>
              </a:rPr>
              <a:t>	     </a:t>
            </a:r>
            <a:r>
              <a:rPr lang="nl-NL" sz="2800" dirty="0" smtClean="0">
                <a:solidFill>
                  <a:schemeClr val="tx1"/>
                </a:solidFill>
              </a:rPr>
              <a:t> (</a:t>
            </a:r>
            <a:r>
              <a:rPr lang="nl-NL" sz="2800" dirty="0">
                <a:solidFill>
                  <a:schemeClr val="tx1"/>
                </a:solidFill>
              </a:rPr>
              <a:t>E</a:t>
            </a:r>
            <a:r>
              <a:rPr lang="nl-NL" sz="2800" baseline="-25000" dirty="0">
                <a:solidFill>
                  <a:schemeClr val="tx1"/>
                </a:solidFill>
              </a:rPr>
              <a:t>P</a:t>
            </a:r>
            <a:r>
              <a:rPr lang="nl-NL" sz="2800" dirty="0">
                <a:solidFill>
                  <a:schemeClr val="tx1"/>
                </a:solidFill>
              </a:rPr>
              <a:t> + </a:t>
            </a:r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top</a:t>
            </a:r>
            <a:r>
              <a:rPr lang="nl-NL" sz="2800" dirty="0">
                <a:solidFill>
                  <a:schemeClr val="tx1"/>
                </a:solidFill>
              </a:rPr>
              <a:t>	= </a:t>
            </a:r>
            <a:r>
              <a:rPr lang="nl-NL" sz="2800" dirty="0" smtClean="0">
                <a:solidFill>
                  <a:schemeClr val="tx1"/>
                </a:solidFill>
              </a:rPr>
              <a:t>(</a:t>
            </a:r>
            <a:r>
              <a:rPr lang="nl-NL" sz="2800" dirty="0">
                <a:solidFill>
                  <a:schemeClr val="tx1"/>
                </a:solidFill>
              </a:rPr>
              <a:t>E</a:t>
            </a:r>
            <a:r>
              <a:rPr lang="nl-NL" sz="2800" baseline="-25000" dirty="0">
                <a:solidFill>
                  <a:schemeClr val="tx1"/>
                </a:solidFill>
              </a:rPr>
              <a:t>P</a:t>
            </a:r>
            <a:r>
              <a:rPr lang="nl-NL" sz="2800" dirty="0">
                <a:solidFill>
                  <a:schemeClr val="tx1"/>
                </a:solidFill>
              </a:rPr>
              <a:t> + </a:t>
            </a:r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bottom</a:t>
            </a:r>
            <a:endParaRPr lang="nl-NL" sz="2800" baseline="-25000" dirty="0">
              <a:solidFill>
                <a:schemeClr val="tx1"/>
              </a:solidFill>
            </a:endParaRPr>
          </a:p>
          <a:p>
            <a:pPr marL="444500" indent="-444500">
              <a:tabLst>
                <a:tab pos="2513013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(</a:t>
            </a:r>
            <a:r>
              <a:rPr lang="nl-NL" sz="2800" dirty="0">
                <a:solidFill>
                  <a:schemeClr val="tx1"/>
                </a:solidFill>
              </a:rPr>
              <a:t>mgh + ½mv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>
                <a:solidFill>
                  <a:schemeClr val="tx1"/>
                </a:solidFill>
              </a:rPr>
              <a:t> </a:t>
            </a:r>
            <a:r>
              <a:rPr lang="nl-NL" sz="2800" baseline="-25000" dirty="0" smtClean="0">
                <a:solidFill>
                  <a:schemeClr val="tx1"/>
                </a:solidFill>
              </a:rPr>
              <a:t>top</a:t>
            </a:r>
            <a:r>
              <a:rPr lang="nl-NL" sz="2800" dirty="0">
                <a:solidFill>
                  <a:schemeClr val="tx1"/>
                </a:solidFill>
              </a:rPr>
              <a:t>	= (mgh +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bottom</a:t>
            </a:r>
            <a:endParaRPr lang="nl-NL" sz="2800" baseline="-25000" dirty="0">
              <a:solidFill>
                <a:schemeClr val="tx1"/>
              </a:solidFill>
            </a:endParaRPr>
          </a:p>
          <a:p>
            <a:pPr marL="444500" indent="-444500">
              <a:tabLst>
                <a:tab pos="2513013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(</a:t>
            </a:r>
            <a:r>
              <a:rPr lang="nl-NL" sz="2800" dirty="0">
                <a:solidFill>
                  <a:schemeClr val="tx1"/>
                </a:solidFill>
              </a:rPr>
              <a:t>2 × 9,8 × 45 + 0) 	= (0 + ½(2)v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>
                <a:solidFill>
                  <a:schemeClr val="tx1"/>
                </a:solidFill>
              </a:rPr>
              <a:t>)</a:t>
            </a:r>
          </a:p>
          <a:p>
            <a:pPr marL="444500" indent="-444500">
              <a:tabLst>
                <a:tab pos="2513013" algn="l"/>
              </a:tabLst>
            </a:pPr>
            <a:r>
              <a:rPr lang="nl-NL" sz="2800" dirty="0">
                <a:solidFill>
                  <a:schemeClr val="tx1"/>
                </a:solidFill>
              </a:rPr>
              <a:t>	                  </a:t>
            </a:r>
            <a:r>
              <a:rPr lang="nl-NL" sz="2800" dirty="0" smtClean="0">
                <a:solidFill>
                  <a:schemeClr val="tx1"/>
                </a:solidFill>
              </a:rPr>
              <a:t>∴ </a:t>
            </a:r>
            <a:r>
              <a:rPr lang="nl-NL" sz="2800" dirty="0">
                <a:solidFill>
                  <a:schemeClr val="tx1"/>
                </a:solidFill>
              </a:rPr>
              <a:t>v 	= ±29,7 m⋅</a:t>
            </a:r>
            <a:r>
              <a:rPr lang="nl-NL" sz="2800" dirty="0" smtClean="0">
                <a:solidFill>
                  <a:schemeClr val="tx1"/>
                </a:solidFill>
              </a:rPr>
              <a:t>s</a:t>
            </a:r>
            <a:r>
              <a:rPr lang="nl-NL" sz="2800" baseline="30000" dirty="0" smtClean="0">
                <a:solidFill>
                  <a:schemeClr val="tx1"/>
                </a:solidFill>
              </a:rPr>
              <a:t>-1</a:t>
            </a:r>
            <a:endParaRPr lang="nl-NL" sz="2800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2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3"/>
    </mc:Choice>
    <mc:Fallback>
      <p:transition spd="slow" advTm="2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407375"/>
            <a:ext cx="6683188" cy="4071068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0" indent="-444500"/>
            <a:r>
              <a:rPr lang="nl-NL" sz="2800" dirty="0" smtClean="0">
                <a:solidFill>
                  <a:schemeClr val="tx1"/>
                </a:solidFill>
              </a:rPr>
              <a:t>2. 	</a:t>
            </a:r>
            <a:r>
              <a:rPr lang="en-ZA" sz="2800" dirty="0" smtClean="0">
                <a:solidFill>
                  <a:schemeClr val="tx1"/>
                </a:solidFill>
              </a:rPr>
              <a:t>Work </a:t>
            </a:r>
            <a:r>
              <a:rPr lang="en-ZA" sz="2800" dirty="0">
                <a:solidFill>
                  <a:schemeClr val="tx1"/>
                </a:solidFill>
              </a:rPr>
              <a:t>by resistance = </a:t>
            </a:r>
            <a:r>
              <a:rPr lang="en-ZA" sz="2800" dirty="0" err="1" smtClean="0">
                <a:solidFill>
                  <a:schemeClr val="tx1"/>
                </a:solidFill>
              </a:rPr>
              <a:t>W</a:t>
            </a:r>
            <a:r>
              <a:rPr lang="en-ZA" sz="2800" baseline="-25000" dirty="0" err="1" smtClean="0">
                <a:solidFill>
                  <a:schemeClr val="tx1"/>
                </a:solidFill>
              </a:rPr>
              <a:t>nc</a:t>
            </a:r>
            <a:r>
              <a:rPr lang="en-ZA" sz="2800" dirty="0" smtClean="0">
                <a:solidFill>
                  <a:schemeClr val="tx1"/>
                </a:solidFill>
              </a:rPr>
              <a:t> = </a:t>
            </a:r>
            <a:r>
              <a:rPr lang="en-ZA" sz="2800" dirty="0">
                <a:solidFill>
                  <a:schemeClr val="tx1"/>
                </a:solidFill>
              </a:rPr>
              <a:t>ΔE</a:t>
            </a:r>
            <a:r>
              <a:rPr lang="en-ZA" sz="2800" baseline="-25000" dirty="0">
                <a:solidFill>
                  <a:schemeClr val="tx1"/>
                </a:solidFill>
              </a:rPr>
              <a:t>K</a:t>
            </a:r>
            <a:r>
              <a:rPr lang="en-ZA" sz="2800" dirty="0">
                <a:solidFill>
                  <a:schemeClr val="tx1"/>
                </a:solidFill>
              </a:rPr>
              <a:t> + ΔE</a:t>
            </a:r>
            <a:r>
              <a:rPr lang="en-ZA" sz="2800" baseline="-25000" dirty="0">
                <a:solidFill>
                  <a:schemeClr val="tx1"/>
                </a:solidFill>
              </a:rPr>
              <a:t>P</a:t>
            </a:r>
          </a:p>
          <a:p>
            <a:pPr marL="0" lvl="1">
              <a:tabLst>
                <a:tab pos="444500" algn="l"/>
                <a:tab pos="2417763" algn="r"/>
                <a:tab pos="2513013" algn="l"/>
                <a:tab pos="2782888" algn="l"/>
              </a:tabLst>
            </a:pPr>
            <a:r>
              <a:rPr lang="en-ZA" sz="2800" dirty="0" smtClean="0">
                <a:solidFill>
                  <a:schemeClr val="tx1"/>
                </a:solidFill>
              </a:rPr>
              <a:t>		</a:t>
            </a:r>
            <a:r>
              <a:rPr lang="en-ZA" sz="2800" dirty="0" err="1" smtClean="0">
                <a:solidFill>
                  <a:schemeClr val="tx1"/>
                </a:solidFill>
              </a:rPr>
              <a:t>FΔy</a:t>
            </a:r>
            <a:r>
              <a:rPr lang="en-ZA" sz="2800" dirty="0" smtClean="0">
                <a:solidFill>
                  <a:schemeClr val="tx1"/>
                </a:solidFill>
              </a:rPr>
              <a:t> </a:t>
            </a:r>
            <a:r>
              <a:rPr lang="en-ZA" sz="2800" dirty="0" err="1">
                <a:solidFill>
                  <a:schemeClr val="tx1"/>
                </a:solidFill>
              </a:rPr>
              <a:t>cosθ</a:t>
            </a:r>
            <a:r>
              <a:rPr lang="en-ZA" sz="2800" dirty="0">
                <a:solidFill>
                  <a:schemeClr val="tx1"/>
                </a:solidFill>
              </a:rPr>
              <a:t>	</a:t>
            </a:r>
            <a:r>
              <a:rPr lang="en-ZA" sz="2800" dirty="0" smtClean="0">
                <a:solidFill>
                  <a:schemeClr val="tx1"/>
                </a:solidFill>
              </a:rPr>
              <a:t>= </a:t>
            </a:r>
            <a:r>
              <a:rPr lang="en-ZA" sz="2800" dirty="0">
                <a:solidFill>
                  <a:schemeClr val="tx1"/>
                </a:solidFill>
              </a:rPr>
              <a:t>(</a:t>
            </a:r>
            <a:r>
              <a:rPr lang="en-ZA" sz="2800" dirty="0" err="1">
                <a:solidFill>
                  <a:schemeClr val="tx1"/>
                </a:solidFill>
              </a:rPr>
              <a:t>mgh</a:t>
            </a:r>
            <a:r>
              <a:rPr lang="en-ZA" sz="2800" dirty="0">
                <a:solidFill>
                  <a:schemeClr val="tx1"/>
                </a:solidFill>
              </a:rPr>
              <a:t> + ½mv</a:t>
            </a:r>
            <a:r>
              <a:rPr lang="en-ZA" sz="2800" baseline="30000" dirty="0">
                <a:solidFill>
                  <a:schemeClr val="tx1"/>
                </a:solidFill>
              </a:rPr>
              <a:t>2</a:t>
            </a:r>
            <a:r>
              <a:rPr lang="en-ZA" sz="2800" dirty="0">
                <a:solidFill>
                  <a:schemeClr val="tx1"/>
                </a:solidFill>
              </a:rPr>
              <a:t>)</a:t>
            </a:r>
            <a:r>
              <a:rPr lang="en-ZA" sz="2800" baseline="-25000" dirty="0">
                <a:solidFill>
                  <a:schemeClr val="tx1"/>
                </a:solidFill>
              </a:rPr>
              <a:t>below mud </a:t>
            </a:r>
            <a:r>
              <a:rPr lang="en-ZA" sz="2800" dirty="0">
                <a:solidFill>
                  <a:schemeClr val="tx1"/>
                </a:solidFill>
              </a:rPr>
              <a:t>- </a:t>
            </a:r>
            <a:r>
              <a:rPr lang="en-ZA" sz="2800" dirty="0" smtClean="0">
                <a:solidFill>
                  <a:schemeClr val="tx1"/>
                </a:solidFill>
              </a:rPr>
              <a:t>				(</a:t>
            </a:r>
            <a:r>
              <a:rPr lang="en-ZA" sz="2800" dirty="0" err="1">
                <a:solidFill>
                  <a:schemeClr val="tx1"/>
                </a:solidFill>
              </a:rPr>
              <a:t>mgh</a:t>
            </a:r>
            <a:r>
              <a:rPr lang="en-ZA" sz="2800" dirty="0">
                <a:solidFill>
                  <a:schemeClr val="tx1"/>
                </a:solidFill>
              </a:rPr>
              <a:t> </a:t>
            </a:r>
            <a:r>
              <a:rPr lang="en-ZA" sz="2800" dirty="0" smtClean="0">
                <a:solidFill>
                  <a:schemeClr val="tx1"/>
                </a:solidFill>
              </a:rPr>
              <a:t>	+ </a:t>
            </a:r>
            <a:r>
              <a:rPr lang="en-ZA" sz="2800" dirty="0">
                <a:solidFill>
                  <a:schemeClr val="tx1"/>
                </a:solidFill>
              </a:rPr>
              <a:t>½mv</a:t>
            </a:r>
            <a:r>
              <a:rPr lang="en-ZA" sz="2800" baseline="30000" dirty="0">
                <a:solidFill>
                  <a:schemeClr val="tx1"/>
                </a:solidFill>
              </a:rPr>
              <a:t>2</a:t>
            </a:r>
            <a:r>
              <a:rPr lang="en-ZA" sz="2800" dirty="0">
                <a:solidFill>
                  <a:schemeClr val="tx1"/>
                </a:solidFill>
              </a:rPr>
              <a:t>)</a:t>
            </a:r>
            <a:r>
              <a:rPr lang="en-ZA" sz="2800" baseline="-25000" dirty="0">
                <a:solidFill>
                  <a:schemeClr val="tx1"/>
                </a:solidFill>
              </a:rPr>
              <a:t>above mud</a:t>
            </a:r>
          </a:p>
          <a:p>
            <a:pPr>
              <a:tabLst>
                <a:tab pos="444500" algn="l"/>
                <a:tab pos="2417763" algn="r"/>
                <a:tab pos="2513013" algn="l"/>
                <a:tab pos="2782888" algn="l"/>
              </a:tabLst>
            </a:pPr>
            <a:r>
              <a:rPr lang="en-ZA" sz="2800" dirty="0">
                <a:solidFill>
                  <a:schemeClr val="tx1"/>
                </a:solidFill>
              </a:rPr>
              <a:t>	</a:t>
            </a:r>
            <a:r>
              <a:rPr lang="en-ZA" sz="2800" dirty="0" smtClean="0">
                <a:solidFill>
                  <a:schemeClr val="tx1"/>
                </a:solidFill>
              </a:rPr>
              <a:t>	F(0,2)cos180</a:t>
            </a:r>
            <a:r>
              <a:rPr lang="en-ZA" sz="2800" dirty="0">
                <a:solidFill>
                  <a:schemeClr val="tx1"/>
                </a:solidFill>
              </a:rPr>
              <a:t>°	= (0 + 0) - (2 × 9,8 × 0,2 + </a:t>
            </a:r>
            <a:r>
              <a:rPr lang="en-ZA" sz="2800" dirty="0" smtClean="0">
                <a:solidFill>
                  <a:schemeClr val="tx1"/>
                </a:solidFill>
              </a:rPr>
              <a:t>				½ </a:t>
            </a:r>
            <a:r>
              <a:rPr lang="en-ZA" sz="2800" dirty="0">
                <a:solidFill>
                  <a:schemeClr val="tx1"/>
                </a:solidFill>
              </a:rPr>
              <a:t>× 2 × 29,7</a:t>
            </a:r>
            <a:r>
              <a:rPr lang="en-ZA" sz="2800" baseline="30000" dirty="0">
                <a:solidFill>
                  <a:schemeClr val="tx1"/>
                </a:solidFill>
              </a:rPr>
              <a:t>2</a:t>
            </a:r>
            <a:r>
              <a:rPr lang="en-ZA" sz="2800" dirty="0">
                <a:solidFill>
                  <a:schemeClr val="tx1"/>
                </a:solidFill>
              </a:rPr>
              <a:t>)</a:t>
            </a:r>
          </a:p>
          <a:p>
            <a:pPr>
              <a:tabLst>
                <a:tab pos="444500" algn="l"/>
                <a:tab pos="2417763" algn="r"/>
                <a:tab pos="2513013" algn="l"/>
                <a:tab pos="2782888" algn="l"/>
              </a:tabLst>
            </a:pPr>
            <a:r>
              <a:rPr lang="en-ZA" sz="2800" dirty="0">
                <a:solidFill>
                  <a:schemeClr val="tx1"/>
                </a:solidFill>
              </a:rPr>
              <a:t>	                </a:t>
            </a:r>
            <a:r>
              <a:rPr lang="en-ZA" sz="2800" dirty="0" smtClean="0">
                <a:solidFill>
                  <a:schemeClr val="tx1"/>
                </a:solidFill>
              </a:rPr>
              <a:t>	F</a:t>
            </a:r>
            <a:r>
              <a:rPr lang="en-ZA" sz="2800" dirty="0">
                <a:solidFill>
                  <a:schemeClr val="tx1"/>
                </a:solidFill>
              </a:rPr>
              <a:t>	= </a:t>
            </a:r>
            <a:r>
              <a:rPr lang="en-ZA" sz="2800" dirty="0" smtClean="0">
                <a:solidFill>
                  <a:schemeClr val="tx1"/>
                </a:solidFill>
              </a:rPr>
              <a:t>	4 </a:t>
            </a:r>
            <a:r>
              <a:rPr lang="en-ZA" sz="2800" dirty="0">
                <a:solidFill>
                  <a:schemeClr val="tx1"/>
                </a:solidFill>
              </a:rPr>
              <a:t>430 N against the </a:t>
            </a:r>
            <a:r>
              <a:rPr lang="en-ZA" sz="2800" dirty="0" smtClean="0">
                <a:solidFill>
                  <a:schemeClr val="tx1"/>
                </a:solidFill>
              </a:rPr>
              <a:t>				brick’s </a:t>
            </a:r>
            <a:r>
              <a:rPr lang="en-ZA" sz="2800" dirty="0">
                <a:solidFill>
                  <a:schemeClr val="tx1"/>
                </a:solidFill>
              </a:rPr>
              <a:t>motion	</a:t>
            </a:r>
          </a:p>
          <a:p>
            <a:pPr marL="444500" indent="-444500">
              <a:tabLst>
                <a:tab pos="444500" algn="l"/>
                <a:tab pos="2417763" algn="r"/>
                <a:tab pos="2513013" algn="l"/>
                <a:tab pos="2782888" algn="l"/>
              </a:tabLst>
            </a:pPr>
            <a:r>
              <a:rPr lang="en-ZA" sz="2800" dirty="0">
                <a:solidFill>
                  <a:schemeClr val="tx1"/>
                </a:solidFill>
              </a:rPr>
              <a:t>	Therefore upwards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9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57"/>
    </mc:Choice>
    <mc:Fallback>
      <p:transition spd="slow" advTm="2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290145" y="1439186"/>
            <a:ext cx="5451171" cy="1367624"/>
          </a:xfrm>
          <a:prstGeom prst="callout3">
            <a:avLst>
              <a:gd name="adj1" fmla="val 18750"/>
              <a:gd name="adj2" fmla="val -1678"/>
              <a:gd name="adj3" fmla="val 75145"/>
              <a:gd name="adj4" fmla="val -9479"/>
              <a:gd name="adj5" fmla="val 59471"/>
              <a:gd name="adj6" fmla="val -22495"/>
              <a:gd name="adj7" fmla="val 124933"/>
              <a:gd name="adj8" fmla="val -37488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 smtClean="0"/>
              <a:t>A system in which resistance or friction is not present, is called a closed/isolated system.</a:t>
            </a:r>
            <a:endParaRPr lang="nl-NL" sz="2400" baseline="-25000" dirty="0"/>
          </a:p>
        </p:txBody>
      </p:sp>
      <p:sp>
        <p:nvSpPr>
          <p:cNvPr id="8" name="Frame 7"/>
          <p:cNvSpPr/>
          <p:nvPr/>
        </p:nvSpPr>
        <p:spPr>
          <a:xfrm>
            <a:off x="228173" y="2973787"/>
            <a:ext cx="6683188" cy="3244132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Andrew is riding a skateboard (combined </a:t>
            </a:r>
          </a:p>
          <a:p>
            <a:r>
              <a:rPr lang="en-ZA" sz="2800" dirty="0">
                <a:solidFill>
                  <a:schemeClr val="tx1"/>
                </a:solidFill>
              </a:rPr>
              <a:t>mass 60 kg), from rest at point A, to point B, </a:t>
            </a:r>
          </a:p>
          <a:p>
            <a:r>
              <a:rPr lang="en-ZA" sz="2800" dirty="0">
                <a:solidFill>
                  <a:schemeClr val="tx1"/>
                </a:solidFill>
              </a:rPr>
              <a:t>where he stops, turns around and moves </a:t>
            </a:r>
          </a:p>
          <a:p>
            <a:r>
              <a:rPr lang="en-ZA" sz="2800" dirty="0">
                <a:solidFill>
                  <a:schemeClr val="tx1"/>
                </a:solidFill>
              </a:rPr>
              <a:t>back towards A. Calculate the work done by </a:t>
            </a:r>
          </a:p>
          <a:p>
            <a:r>
              <a:rPr lang="en-ZA" sz="2800" dirty="0">
                <a:solidFill>
                  <a:schemeClr val="tx1"/>
                </a:solidFill>
              </a:rPr>
              <a:t>friction between A and B.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5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94"/>
    </mc:Choice>
    <mc:Fallback>
      <p:transition spd="slow" advTm="2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319917"/>
            <a:ext cx="6683188" cy="5049078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r>
              <a:rPr lang="en-ZA" sz="2800" dirty="0" smtClean="0">
                <a:solidFill>
                  <a:schemeClr val="tx1"/>
                </a:solidFill>
              </a:rPr>
              <a:t>A </a:t>
            </a:r>
            <a:r>
              <a:rPr lang="en-ZA" sz="2800" dirty="0">
                <a:solidFill>
                  <a:schemeClr val="tx1"/>
                </a:solidFill>
              </a:rPr>
              <a:t>crane lifts a car, mass 1 000 kg, at a constant speed, to a height of 5 m. What is the potential energy of the car at that height? (Or we can ask: how much work is done on the car by the crane? The solution is the same as for work done by gravitational force</a:t>
            </a:r>
            <a:r>
              <a:rPr lang="en-ZA" sz="2800" dirty="0" smtClean="0">
                <a:solidFill>
                  <a:schemeClr val="tx1"/>
                </a:solidFill>
              </a:rPr>
              <a:t>.)</a:t>
            </a:r>
          </a:p>
          <a:p>
            <a:pPr marL="361950" indent="-361950"/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P</a:t>
            </a:r>
            <a:r>
              <a:rPr lang="nl-NL" sz="2800" dirty="0" smtClean="0">
                <a:solidFill>
                  <a:schemeClr val="tx1"/>
                </a:solidFill>
              </a:rPr>
              <a:t>	= mgh</a:t>
            </a:r>
          </a:p>
          <a:p>
            <a:pPr marL="357188" indent="-357188"/>
            <a:r>
              <a:rPr lang="nl-NL" sz="2800" dirty="0">
                <a:solidFill>
                  <a:schemeClr val="tx1"/>
                </a:solidFill>
              </a:rPr>
              <a:t>	= 1 000 × 9,8 × 5     </a:t>
            </a:r>
          </a:p>
          <a:p>
            <a:pPr marL="357188" indent="-357188"/>
            <a:r>
              <a:rPr lang="nl-NL" sz="2800" dirty="0">
                <a:solidFill>
                  <a:schemeClr val="tx1"/>
                </a:solidFill>
              </a:rPr>
              <a:t>	= 49 000 J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66"/>
    </mc:Choice>
    <mc:Fallback>
      <p:transition spd="slow" advTm="3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685678"/>
            <a:ext cx="6683188" cy="3927944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9" y="1818796"/>
            <a:ext cx="6424303" cy="36676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7"/>
    </mc:Choice>
    <mc:Fallback>
      <p:transition spd="slow" advTm="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375570"/>
            <a:ext cx="6683188" cy="4882101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Take note that there is friction. It is not a closed system.</a:t>
            </a:r>
          </a:p>
          <a:p>
            <a:r>
              <a:rPr lang="en-ZA" sz="2800" dirty="0" err="1">
                <a:solidFill>
                  <a:schemeClr val="tx1"/>
                </a:solidFill>
              </a:rPr>
              <a:t>W</a:t>
            </a:r>
            <a:r>
              <a:rPr lang="en-ZA" sz="2800" baseline="-25000" dirty="0" err="1">
                <a:solidFill>
                  <a:schemeClr val="tx1"/>
                </a:solidFill>
              </a:rPr>
              <a:t>net</a:t>
            </a:r>
            <a:r>
              <a:rPr lang="en-ZA" sz="2800" dirty="0">
                <a:solidFill>
                  <a:schemeClr val="tx1"/>
                </a:solidFill>
              </a:rPr>
              <a:t> = ΔE</a:t>
            </a:r>
            <a:r>
              <a:rPr lang="en-ZA" sz="2800" baseline="-25000" dirty="0">
                <a:solidFill>
                  <a:schemeClr val="tx1"/>
                </a:solidFill>
              </a:rPr>
              <a:t>K</a:t>
            </a:r>
          </a:p>
          <a:p>
            <a:r>
              <a:rPr lang="en-ZA" sz="2800" dirty="0">
                <a:solidFill>
                  <a:schemeClr val="tx1"/>
                </a:solidFill>
              </a:rPr>
              <a:t>The velocity is zero at points A and B, which means that the kinetic energy at both points is zero</a:t>
            </a:r>
            <a:r>
              <a:rPr lang="en-ZA" sz="2800" dirty="0" smtClean="0">
                <a:solidFill>
                  <a:schemeClr val="tx1"/>
                </a:solidFill>
              </a:rPr>
              <a:t>:</a:t>
            </a:r>
          </a:p>
          <a:p>
            <a:pPr>
              <a:tabLst>
                <a:tab pos="2600325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      </a:t>
            </a:r>
            <a:r>
              <a:rPr lang="nl-NL" sz="2800" baseline="-25000" dirty="0" smtClean="0">
                <a:solidFill>
                  <a:schemeClr val="tx1"/>
                </a:solidFill>
              </a:rPr>
              <a:t> </a:t>
            </a:r>
            <a:r>
              <a:rPr lang="nl-NL" sz="2800" dirty="0" smtClean="0">
                <a:solidFill>
                  <a:schemeClr val="tx1"/>
                </a:solidFill>
              </a:rPr>
              <a:t>W</a:t>
            </a:r>
            <a:r>
              <a:rPr lang="nl-NL" sz="2800" baseline="-25000" dirty="0" smtClean="0">
                <a:solidFill>
                  <a:schemeClr val="tx1"/>
                </a:solidFill>
              </a:rPr>
              <a:t>net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	= 0 J      </a:t>
            </a:r>
          </a:p>
          <a:p>
            <a:pPr>
              <a:tabLst>
                <a:tab pos="2600325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           </a:t>
            </a:r>
            <a:r>
              <a:rPr lang="nl-NL" sz="2800" dirty="0" smtClean="0">
                <a:solidFill>
                  <a:schemeClr val="tx1"/>
                </a:solidFill>
              </a:rPr>
              <a:t>  W</a:t>
            </a:r>
            <a:r>
              <a:rPr lang="nl-NL" sz="2800" baseline="-25000" dirty="0" smtClean="0">
                <a:solidFill>
                  <a:schemeClr val="tx1"/>
                </a:solidFill>
              </a:rPr>
              <a:t>g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+ </a:t>
            </a:r>
            <a:r>
              <a:rPr lang="nl-NL" sz="2800" dirty="0" smtClean="0">
                <a:solidFill>
                  <a:schemeClr val="tx1"/>
                </a:solidFill>
              </a:rPr>
              <a:t>W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dirty="0">
                <a:solidFill>
                  <a:schemeClr val="tx1"/>
                </a:solidFill>
              </a:rPr>
              <a:t>	= 0</a:t>
            </a:r>
          </a:p>
          <a:p>
            <a:pPr>
              <a:tabLst>
                <a:tab pos="2600325" algn="l"/>
              </a:tabLst>
            </a:pPr>
            <a:r>
              <a:rPr lang="nl-NL" sz="2800" dirty="0">
                <a:solidFill>
                  <a:schemeClr val="tx1"/>
                </a:solidFill>
              </a:rPr>
              <a:t>mg</a:t>
            </a:r>
            <a:r>
              <a:rPr lang="el-GR" sz="2800" dirty="0">
                <a:solidFill>
                  <a:schemeClr val="tx1"/>
                </a:solidFill>
              </a:rPr>
              <a:t>Δ</a:t>
            </a:r>
            <a:r>
              <a:rPr lang="nl-NL" sz="2800" dirty="0">
                <a:solidFill>
                  <a:schemeClr val="tx1"/>
                </a:solidFill>
              </a:rPr>
              <a:t>x cos0° + W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  <a:r>
              <a:rPr lang="nl-NL" sz="2800" dirty="0">
                <a:solidFill>
                  <a:schemeClr val="tx1"/>
                </a:solidFill>
              </a:rPr>
              <a:t>	= 0</a:t>
            </a:r>
          </a:p>
          <a:p>
            <a:pPr>
              <a:tabLst>
                <a:tab pos="2600325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    </a:t>
            </a:r>
            <a:r>
              <a:rPr lang="nl-NL" sz="2800" dirty="0" smtClean="0">
                <a:solidFill>
                  <a:schemeClr val="tx1"/>
                </a:solidFill>
              </a:rPr>
              <a:t>  60 </a:t>
            </a:r>
            <a:r>
              <a:rPr lang="nl-NL" sz="2800" dirty="0">
                <a:solidFill>
                  <a:schemeClr val="tx1"/>
                </a:solidFill>
              </a:rPr>
              <a:t>× 9,8 × 1	= -</a:t>
            </a:r>
            <a:r>
              <a:rPr lang="nl-NL" sz="2800" dirty="0" smtClean="0">
                <a:solidFill>
                  <a:schemeClr val="tx1"/>
                </a:solidFill>
              </a:rPr>
              <a:t>W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</a:p>
          <a:p>
            <a:pPr>
              <a:tabLst>
                <a:tab pos="2600325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         W</a:t>
            </a:r>
            <a:r>
              <a:rPr lang="nl-NL" sz="2800" baseline="-25000" dirty="0" smtClean="0">
                <a:solidFill>
                  <a:schemeClr val="tx1"/>
                </a:solidFill>
              </a:rPr>
              <a:t>f</a:t>
            </a:r>
            <a:r>
              <a:rPr lang="nl-NL" sz="2800" dirty="0">
                <a:solidFill>
                  <a:schemeClr val="tx1"/>
                </a:solidFill>
              </a:rPr>
              <a:t>	= -588 J</a:t>
            </a:r>
            <a:endParaRPr lang="nl-NL" sz="2800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32"/>
    </mc:Choice>
    <mc:Fallback>
      <p:transition spd="slow" advTm="5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510747"/>
            <a:ext cx="6683188" cy="4476585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A lead ball, mass 0,5 kg, is fixed to a long, light string and allowed to swing from a vertical height of 1,5 m above the lowest point of the swinging motion. </a:t>
            </a:r>
          </a:p>
          <a:p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Calculate </a:t>
            </a:r>
            <a:r>
              <a:rPr lang="en-ZA" sz="2800" dirty="0">
                <a:solidFill>
                  <a:schemeClr val="tx1"/>
                </a:solidFill>
              </a:rPr>
              <a:t>the maximum velocity of the ball at the bottom of its swing.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4"/>
    </mc:Choice>
    <mc:Fallback>
      <p:transition spd="slow" advTm="1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224501"/>
            <a:ext cx="6683188" cy="4905955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3" y="1401159"/>
            <a:ext cx="6281466" cy="44828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7"/>
    </mc:Choice>
    <mc:Fallback>
      <p:transition spd="slow" advTm="3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375570"/>
            <a:ext cx="6683188" cy="4882101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Unless stated otherwise, we assume that there is no air resistance and that the mass of the string is negligible</a:t>
            </a:r>
            <a:r>
              <a:rPr lang="en-ZA" sz="2800" dirty="0" smtClean="0">
                <a:solidFill>
                  <a:schemeClr val="tx1"/>
                </a:solidFill>
              </a:rPr>
              <a:t>.</a:t>
            </a:r>
          </a:p>
          <a:p>
            <a:pPr>
              <a:tabLst>
                <a:tab pos="287020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</a:t>
            </a:r>
            <a:r>
              <a:rPr lang="nl-NL" sz="2800" baseline="-25000" dirty="0" smtClean="0">
                <a:solidFill>
                  <a:schemeClr val="tx1"/>
                </a:solidFill>
              </a:rPr>
              <a:t> </a:t>
            </a:r>
            <a:r>
              <a:rPr lang="nl-NL" sz="2800" dirty="0" smtClean="0">
                <a:solidFill>
                  <a:schemeClr val="tx1"/>
                </a:solidFill>
              </a:rPr>
              <a:t>(E</a:t>
            </a:r>
            <a:r>
              <a:rPr lang="nl-NL" sz="2800" baseline="-25000" dirty="0" smtClean="0">
                <a:solidFill>
                  <a:schemeClr val="tx1"/>
                </a:solidFill>
              </a:rPr>
              <a:t>P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+ </a:t>
            </a:r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top	</a:t>
            </a:r>
            <a:r>
              <a:rPr lang="nl-NL" sz="2800" dirty="0" smtClean="0">
                <a:solidFill>
                  <a:schemeClr val="tx1"/>
                </a:solidFill>
              </a:rPr>
              <a:t>= (</a:t>
            </a:r>
            <a:r>
              <a:rPr lang="nl-NL" sz="2800" dirty="0">
                <a:solidFill>
                  <a:schemeClr val="tx1"/>
                </a:solidFill>
              </a:rPr>
              <a:t>E</a:t>
            </a:r>
            <a:r>
              <a:rPr lang="nl-NL" sz="2800" baseline="-25000" dirty="0">
                <a:solidFill>
                  <a:schemeClr val="tx1"/>
                </a:solidFill>
              </a:rPr>
              <a:t>P</a:t>
            </a:r>
            <a:r>
              <a:rPr lang="nl-NL" sz="2800" dirty="0">
                <a:solidFill>
                  <a:schemeClr val="tx1"/>
                </a:solidFill>
              </a:rPr>
              <a:t> + </a:t>
            </a:r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bottom</a:t>
            </a:r>
            <a:endParaRPr lang="nl-NL" sz="2800" baseline="-25000" dirty="0">
              <a:solidFill>
                <a:schemeClr val="tx1"/>
              </a:solidFill>
            </a:endParaRPr>
          </a:p>
          <a:p>
            <a:pPr>
              <a:tabLst>
                <a:tab pos="287020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(</a:t>
            </a:r>
            <a:r>
              <a:rPr lang="nl-NL" sz="2800" dirty="0">
                <a:solidFill>
                  <a:schemeClr val="tx1"/>
                </a:solidFill>
              </a:rPr>
              <a:t>mgh +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top</a:t>
            </a:r>
            <a:r>
              <a:rPr lang="nl-NL" sz="2800" dirty="0" smtClean="0">
                <a:solidFill>
                  <a:schemeClr val="tx1"/>
                </a:solidFill>
              </a:rPr>
              <a:t>	= </a:t>
            </a:r>
            <a:r>
              <a:rPr lang="nl-NL" sz="2800" dirty="0">
                <a:solidFill>
                  <a:schemeClr val="tx1"/>
                </a:solidFill>
              </a:rPr>
              <a:t>(mgh +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bottom</a:t>
            </a:r>
            <a:endParaRPr lang="nl-NL" sz="2800" baseline="-25000" dirty="0">
              <a:solidFill>
                <a:schemeClr val="tx1"/>
              </a:solidFill>
            </a:endParaRPr>
          </a:p>
          <a:p>
            <a:pPr>
              <a:tabLst>
                <a:tab pos="287020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(0,5 × 9,8 × 1,5 + 0) 	= (0 + ½ × 0,5 × v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), </a:t>
            </a:r>
            <a:r>
              <a:rPr lang="en-ZA" sz="2800" dirty="0">
                <a:solidFill>
                  <a:schemeClr val="tx1"/>
                </a:solidFill>
              </a:rPr>
              <a:t>because the maximum velocity is reached at the lowest </a:t>
            </a:r>
            <a:r>
              <a:rPr lang="en-ZA" sz="2800" dirty="0" smtClean="0">
                <a:solidFill>
                  <a:schemeClr val="tx1"/>
                </a:solidFill>
              </a:rPr>
              <a:t>point</a:t>
            </a:r>
            <a:r>
              <a:rPr lang="en-ZA" sz="2800" dirty="0">
                <a:solidFill>
                  <a:schemeClr val="tx1"/>
                </a:solidFill>
              </a:rPr>
              <a:t>; (zero height).</a:t>
            </a:r>
          </a:p>
          <a:p>
            <a:pPr>
              <a:tabLst>
                <a:tab pos="2870200" algn="l"/>
              </a:tabLst>
            </a:pPr>
            <a:r>
              <a:rPr lang="en-ZA" sz="2800" dirty="0" smtClean="0">
                <a:solidFill>
                  <a:schemeClr val="tx1"/>
                </a:solidFill>
              </a:rPr>
              <a:t>v = </a:t>
            </a:r>
            <a:r>
              <a:rPr lang="en-ZA" sz="2800" dirty="0">
                <a:solidFill>
                  <a:schemeClr val="tx1"/>
                </a:solidFill>
              </a:rPr>
              <a:t>±5,42 m⋅s</a:t>
            </a:r>
            <a:r>
              <a:rPr lang="en-ZA" sz="2800" baseline="30000" dirty="0">
                <a:solidFill>
                  <a:schemeClr val="tx1"/>
                </a:solidFill>
              </a:rPr>
              <a:t>-1</a:t>
            </a:r>
            <a:r>
              <a:rPr lang="en-ZA" sz="2800" dirty="0">
                <a:solidFill>
                  <a:schemeClr val="tx1"/>
                </a:solidFill>
              </a:rPr>
              <a:t> The ± means that the velocity can be to the left or the right.</a:t>
            </a:r>
            <a:endParaRPr lang="nl-NL" sz="2800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6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28"/>
    </mc:Choice>
    <mc:Fallback>
      <p:transition spd="slow" advTm="2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510747"/>
            <a:ext cx="6683188" cy="4476585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r>
              <a:rPr lang="en-ZA" sz="2800" dirty="0">
                <a:solidFill>
                  <a:schemeClr val="tx1"/>
                </a:solidFill>
              </a:rPr>
              <a:t>A wooden block, mass 1 kg, hangs from a light string. A bullet, mass 200 g, is fired into the block which causes the block to swing to a height of 0,8 m above its initial height.</a:t>
            </a:r>
          </a:p>
          <a:p>
            <a:r>
              <a:rPr lang="en-ZA" sz="2800" dirty="0">
                <a:solidFill>
                  <a:schemeClr val="tx1"/>
                </a:solidFill>
              </a:rPr>
              <a:t>Calculate the velocity at which the bullet is fired into the block.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0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49"/>
    </mc:Choice>
    <mc:Fallback>
      <p:transition spd="slow" advTm="2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8" name="Frame 7"/>
          <p:cNvSpPr/>
          <p:nvPr/>
        </p:nvSpPr>
        <p:spPr>
          <a:xfrm>
            <a:off x="228173" y="1510747"/>
            <a:ext cx="6683188" cy="4476585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Here a collision is combined with pendulum motion.  </a:t>
            </a:r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Height </a:t>
            </a:r>
            <a:r>
              <a:rPr lang="en-ZA" sz="2800" dirty="0">
                <a:solidFill>
                  <a:schemeClr val="tx1"/>
                </a:solidFill>
              </a:rPr>
              <a:t>is given for the pendulum motion, and therefore the velocity of the block with bullet can be calculated just after the collision. </a:t>
            </a:r>
            <a:endParaRPr lang="en-ZA" sz="2800" dirty="0" smtClean="0">
              <a:solidFill>
                <a:schemeClr val="tx1"/>
              </a:solidFill>
            </a:endParaRPr>
          </a:p>
          <a:p>
            <a:r>
              <a:rPr lang="en-ZA" sz="2800" dirty="0" smtClean="0">
                <a:solidFill>
                  <a:schemeClr val="tx1"/>
                </a:solidFill>
              </a:rPr>
              <a:t>The </a:t>
            </a:r>
            <a:r>
              <a:rPr lang="en-ZA" sz="2800" dirty="0">
                <a:solidFill>
                  <a:schemeClr val="tx1"/>
                </a:solidFill>
              </a:rPr>
              <a:t>velocity just after the collision can be used to calculate the velocity of the bullet before the collision.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0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9"/>
    </mc:Choice>
    <mc:Fallback>
      <p:transition spd="slow" advTm="13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224501"/>
            <a:ext cx="6683188" cy="5224007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endParaRPr lang="nl-NL" sz="28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7872" y="1414672"/>
            <a:ext cx="6269813" cy="4723735"/>
            <a:chOff x="417872" y="1414672"/>
            <a:chExt cx="6269813" cy="47237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72" y="1414672"/>
              <a:ext cx="6269813" cy="472373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17872" y="5716988"/>
              <a:ext cx="424966" cy="421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4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8"/>
    </mc:Choice>
    <mc:Fallback>
      <p:transition spd="slow" advTm="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375570"/>
            <a:ext cx="6683188" cy="5001376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First we look at the pendulum motion</a:t>
            </a:r>
          </a:p>
          <a:p>
            <a:pPr>
              <a:tabLst>
                <a:tab pos="2687638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   </a:t>
            </a:r>
            <a:r>
              <a:rPr lang="nl-NL" sz="2000" dirty="0" smtClean="0">
                <a:solidFill>
                  <a:schemeClr val="tx1"/>
                </a:solidFill>
              </a:rPr>
              <a:t>(</a:t>
            </a:r>
            <a:r>
              <a:rPr lang="nl-NL" sz="2000" dirty="0">
                <a:solidFill>
                  <a:schemeClr val="tx1"/>
                </a:solidFill>
              </a:rPr>
              <a:t>E</a:t>
            </a:r>
            <a:r>
              <a:rPr lang="nl-NL" sz="2000" baseline="-25000" dirty="0">
                <a:solidFill>
                  <a:schemeClr val="tx1"/>
                </a:solidFill>
              </a:rPr>
              <a:t>P</a:t>
            </a:r>
            <a:r>
              <a:rPr lang="nl-NL" sz="2000" dirty="0">
                <a:solidFill>
                  <a:schemeClr val="tx1"/>
                </a:solidFill>
              </a:rPr>
              <a:t> + </a:t>
            </a:r>
            <a:r>
              <a:rPr lang="nl-NL" sz="2000" dirty="0" smtClean="0">
                <a:solidFill>
                  <a:schemeClr val="tx1"/>
                </a:solidFill>
              </a:rPr>
              <a:t>E</a:t>
            </a:r>
            <a:r>
              <a:rPr lang="nl-NL" sz="2000" baseline="-25000" dirty="0" smtClean="0">
                <a:solidFill>
                  <a:schemeClr val="tx1"/>
                </a:solidFill>
              </a:rPr>
              <a:t>K</a:t>
            </a:r>
            <a:r>
              <a:rPr lang="nl-NL" sz="2000" dirty="0" smtClean="0">
                <a:solidFill>
                  <a:schemeClr val="tx1"/>
                </a:solidFill>
              </a:rPr>
              <a:t>)</a:t>
            </a:r>
            <a:r>
              <a:rPr lang="nl-NL" sz="2000" baseline="-25000" dirty="0" smtClean="0">
                <a:solidFill>
                  <a:schemeClr val="tx1"/>
                </a:solidFill>
              </a:rPr>
              <a:t>top</a:t>
            </a:r>
            <a:r>
              <a:rPr lang="nl-NL" sz="2000" dirty="0">
                <a:solidFill>
                  <a:schemeClr val="tx1"/>
                </a:solidFill>
              </a:rPr>
              <a:t>	= </a:t>
            </a:r>
            <a:r>
              <a:rPr lang="nl-NL" sz="2000" dirty="0" smtClean="0">
                <a:solidFill>
                  <a:schemeClr val="tx1"/>
                </a:solidFill>
              </a:rPr>
              <a:t>(</a:t>
            </a:r>
            <a:r>
              <a:rPr lang="nl-NL" sz="2000" dirty="0">
                <a:solidFill>
                  <a:schemeClr val="tx1"/>
                </a:solidFill>
              </a:rPr>
              <a:t>E</a:t>
            </a:r>
            <a:r>
              <a:rPr lang="nl-NL" sz="2000" baseline="-25000" dirty="0">
                <a:solidFill>
                  <a:schemeClr val="tx1"/>
                </a:solidFill>
              </a:rPr>
              <a:t>P</a:t>
            </a:r>
            <a:r>
              <a:rPr lang="nl-NL" sz="2000" dirty="0">
                <a:solidFill>
                  <a:schemeClr val="tx1"/>
                </a:solidFill>
              </a:rPr>
              <a:t> + </a:t>
            </a:r>
            <a:r>
              <a:rPr lang="nl-NL" sz="2000" dirty="0" smtClean="0">
                <a:solidFill>
                  <a:schemeClr val="tx1"/>
                </a:solidFill>
              </a:rPr>
              <a:t>E</a:t>
            </a:r>
            <a:r>
              <a:rPr lang="nl-NL" sz="2000" baseline="-25000" dirty="0" smtClean="0">
                <a:solidFill>
                  <a:schemeClr val="tx1"/>
                </a:solidFill>
              </a:rPr>
              <a:t>K</a:t>
            </a:r>
            <a:r>
              <a:rPr lang="nl-NL" sz="2000" dirty="0" smtClean="0">
                <a:solidFill>
                  <a:schemeClr val="tx1"/>
                </a:solidFill>
              </a:rPr>
              <a:t>)</a:t>
            </a:r>
            <a:r>
              <a:rPr lang="nl-NL" sz="2000" baseline="-25000" dirty="0" smtClean="0">
                <a:solidFill>
                  <a:schemeClr val="tx1"/>
                </a:solidFill>
              </a:rPr>
              <a:t>bottom</a:t>
            </a:r>
            <a:endParaRPr lang="nl-NL" sz="2000" baseline="-25000" dirty="0">
              <a:solidFill>
                <a:schemeClr val="tx1"/>
              </a:solidFill>
            </a:endParaRPr>
          </a:p>
          <a:p>
            <a:pPr>
              <a:tabLst>
                <a:tab pos="2687638" algn="l"/>
              </a:tabLst>
            </a:pP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smtClean="0">
                <a:solidFill>
                  <a:schemeClr val="tx1"/>
                </a:solidFill>
              </a:rPr>
              <a:t>                (</a:t>
            </a:r>
            <a:r>
              <a:rPr lang="nl-NL" sz="2000" dirty="0">
                <a:solidFill>
                  <a:schemeClr val="tx1"/>
                </a:solidFill>
              </a:rPr>
              <a:t>mgh + ½</a:t>
            </a:r>
            <a:r>
              <a:rPr lang="nl-NL" sz="2000" dirty="0" smtClean="0">
                <a:solidFill>
                  <a:schemeClr val="tx1"/>
                </a:solidFill>
              </a:rPr>
              <a:t>mv</a:t>
            </a:r>
            <a:r>
              <a:rPr lang="nl-NL" sz="2000" baseline="30000" dirty="0" smtClean="0">
                <a:solidFill>
                  <a:schemeClr val="tx1"/>
                </a:solidFill>
              </a:rPr>
              <a:t>2</a:t>
            </a:r>
            <a:r>
              <a:rPr lang="nl-NL" sz="2000" dirty="0" smtClean="0">
                <a:solidFill>
                  <a:schemeClr val="tx1"/>
                </a:solidFill>
              </a:rPr>
              <a:t>)</a:t>
            </a:r>
            <a:r>
              <a:rPr lang="nl-NL" sz="2000" baseline="-25000" dirty="0" smtClean="0">
                <a:solidFill>
                  <a:schemeClr val="tx1"/>
                </a:solidFill>
              </a:rPr>
              <a:t>top</a:t>
            </a:r>
            <a:r>
              <a:rPr lang="nl-NL" sz="2000" dirty="0">
                <a:solidFill>
                  <a:schemeClr val="tx1"/>
                </a:solidFill>
              </a:rPr>
              <a:t>	= (mgh + ½</a:t>
            </a:r>
            <a:r>
              <a:rPr lang="nl-NL" sz="2000" dirty="0" smtClean="0">
                <a:solidFill>
                  <a:schemeClr val="tx1"/>
                </a:solidFill>
              </a:rPr>
              <a:t>mv</a:t>
            </a:r>
            <a:r>
              <a:rPr lang="nl-NL" sz="2000" baseline="30000" dirty="0" smtClean="0">
                <a:solidFill>
                  <a:schemeClr val="tx1"/>
                </a:solidFill>
              </a:rPr>
              <a:t>2</a:t>
            </a:r>
            <a:r>
              <a:rPr lang="nl-NL" sz="2000" dirty="0" smtClean="0">
                <a:solidFill>
                  <a:schemeClr val="tx1"/>
                </a:solidFill>
              </a:rPr>
              <a:t>)</a:t>
            </a:r>
            <a:r>
              <a:rPr lang="nl-NL" sz="2000" baseline="-25000" dirty="0" smtClean="0">
                <a:solidFill>
                  <a:schemeClr val="tx1"/>
                </a:solidFill>
              </a:rPr>
              <a:t>bottom</a:t>
            </a:r>
            <a:endParaRPr lang="nl-NL" sz="2000" baseline="-25000" dirty="0">
              <a:solidFill>
                <a:schemeClr val="tx1"/>
              </a:solidFill>
            </a:endParaRPr>
          </a:p>
          <a:p>
            <a:pPr>
              <a:tabLst>
                <a:tab pos="2687638" algn="l"/>
              </a:tabLst>
            </a:pPr>
            <a:r>
              <a:rPr lang="nl-NL" sz="2000" dirty="0">
                <a:solidFill>
                  <a:schemeClr val="tx1"/>
                </a:solidFill>
              </a:rPr>
              <a:t>(1,2 × 9,8 × 0) + (½(1,2)v</a:t>
            </a:r>
            <a:r>
              <a:rPr lang="nl-NL" sz="2000" baseline="30000" dirty="0">
                <a:solidFill>
                  <a:schemeClr val="tx1"/>
                </a:solidFill>
              </a:rPr>
              <a:t>2</a:t>
            </a:r>
            <a:r>
              <a:rPr lang="nl-NL" sz="2000" dirty="0" smtClean="0">
                <a:solidFill>
                  <a:schemeClr val="tx1"/>
                </a:solidFill>
              </a:rPr>
              <a:t>) = </a:t>
            </a:r>
            <a:r>
              <a:rPr lang="nl-NL" sz="2000" dirty="0">
                <a:solidFill>
                  <a:schemeClr val="tx1"/>
                </a:solidFill>
              </a:rPr>
              <a:t>(1,2 × 9,8 × 0,8) + (½ × 1,2 × 0</a:t>
            </a:r>
            <a:r>
              <a:rPr lang="nl-NL" sz="2000" baseline="30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) </a:t>
            </a: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Remember that the bullet is in the block during the pendulum motion</a:t>
            </a:r>
            <a:r>
              <a:rPr lang="en-ZA" sz="2800" dirty="0" smtClean="0">
                <a:solidFill>
                  <a:schemeClr val="tx1"/>
                </a:solidFill>
              </a:rPr>
              <a:t>.</a:t>
            </a: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nl-NL" sz="2800" dirty="0" smtClean="0">
                <a:solidFill>
                  <a:schemeClr val="tx1"/>
                </a:solidFill>
              </a:rPr>
              <a:t>∴ </a:t>
            </a:r>
            <a:r>
              <a:rPr lang="nl-NL" sz="2800" dirty="0">
                <a:solidFill>
                  <a:schemeClr val="tx1"/>
                </a:solidFill>
              </a:rPr>
              <a:t>v = ±3,96 m⋅s</a:t>
            </a:r>
            <a:r>
              <a:rPr lang="nl-NL" sz="2800" baseline="30000" dirty="0">
                <a:solidFill>
                  <a:schemeClr val="tx1"/>
                </a:solidFill>
              </a:rPr>
              <a:t>-1</a:t>
            </a: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... and this is the velocity immediately after the collision.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2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8"/>
    </mc:Choice>
    <mc:Fallback>
      <p:transition spd="slow" advTm="1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280160"/>
            <a:ext cx="6683188" cy="5120640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>
                <a:solidFill>
                  <a:schemeClr val="tx1"/>
                </a:solidFill>
              </a:rPr>
              <a:t>And now, for the </a:t>
            </a:r>
            <a:r>
              <a:rPr lang="en-ZA" sz="2800" dirty="0" smtClean="0">
                <a:solidFill>
                  <a:schemeClr val="tx1"/>
                </a:solidFill>
              </a:rPr>
              <a:t>collision</a:t>
            </a: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>
                <a:solidFill>
                  <a:schemeClr val="tx1"/>
                </a:solidFill>
              </a:rPr>
              <a:t>The block is initially at rest, but after the collision the block and bullet move together at </a:t>
            </a:r>
            <a:r>
              <a:rPr lang="nl-NL" sz="2800" dirty="0" smtClean="0">
                <a:solidFill>
                  <a:schemeClr val="tx1"/>
                </a:solidFill>
              </a:rPr>
              <a:t>3,96 m⋅s</a:t>
            </a:r>
            <a:r>
              <a:rPr lang="nl-NL" sz="2800" baseline="30000" dirty="0" smtClean="0">
                <a:solidFill>
                  <a:schemeClr val="tx1"/>
                </a:solidFill>
              </a:rPr>
              <a:t>-1</a:t>
            </a:r>
            <a:r>
              <a:rPr lang="nl-NL" sz="2800" dirty="0" smtClean="0">
                <a:solidFill>
                  <a:schemeClr val="tx1"/>
                </a:solidFill>
              </a:rPr>
              <a:t>.</a:t>
            </a:r>
          </a:p>
          <a:p>
            <a:pPr>
              <a:tabLst>
                <a:tab pos="2417763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 Σp</a:t>
            </a:r>
            <a:r>
              <a:rPr lang="nl-NL" sz="2800" baseline="-25000" dirty="0" smtClean="0">
                <a:solidFill>
                  <a:schemeClr val="tx1"/>
                </a:solidFill>
              </a:rPr>
              <a:t>before</a:t>
            </a:r>
            <a:r>
              <a:rPr lang="nl-NL" sz="2800" dirty="0">
                <a:solidFill>
                  <a:schemeClr val="tx1"/>
                </a:solidFill>
              </a:rPr>
              <a:t>	= </a:t>
            </a:r>
            <a:r>
              <a:rPr lang="nl-NL" sz="2800" dirty="0" smtClean="0">
                <a:solidFill>
                  <a:schemeClr val="tx1"/>
                </a:solidFill>
              </a:rPr>
              <a:t>Σp</a:t>
            </a:r>
            <a:r>
              <a:rPr lang="nl-NL" sz="2800" baseline="-25000" dirty="0" smtClean="0">
                <a:solidFill>
                  <a:schemeClr val="tx1"/>
                </a:solidFill>
              </a:rPr>
              <a:t>after</a:t>
            </a:r>
            <a:r>
              <a:rPr lang="nl-NL" sz="2800" dirty="0">
                <a:solidFill>
                  <a:schemeClr val="tx1"/>
                </a:solidFill>
              </a:rPr>
              <a:t>		</a:t>
            </a:r>
            <a:r>
              <a:rPr lang="nl-NL" sz="2800" dirty="0" smtClean="0">
                <a:solidFill>
                  <a:schemeClr val="tx1"/>
                </a:solidFill>
              </a:rPr>
              <a:t>p </a:t>
            </a:r>
            <a:r>
              <a:rPr lang="nl-NL" sz="2800" dirty="0">
                <a:solidFill>
                  <a:schemeClr val="tx1"/>
                </a:solidFill>
              </a:rPr>
              <a:t>= mv</a:t>
            </a:r>
          </a:p>
          <a:p>
            <a:pPr>
              <a:tabLst>
                <a:tab pos="2417763" algn="l"/>
              </a:tabLst>
            </a:pPr>
            <a:r>
              <a:rPr lang="nl-NL" sz="2800" dirty="0">
                <a:solidFill>
                  <a:schemeClr val="tx1"/>
                </a:solidFill>
              </a:rPr>
              <a:t>   </a:t>
            </a:r>
            <a:r>
              <a:rPr lang="nl-NL" sz="2800" dirty="0" smtClean="0">
                <a:solidFill>
                  <a:schemeClr val="tx1"/>
                </a:solidFill>
              </a:rPr>
              <a:t>   m</a:t>
            </a:r>
            <a:r>
              <a:rPr lang="nl-NL" sz="2800" baseline="-25000" dirty="0" smtClean="0">
                <a:solidFill>
                  <a:schemeClr val="tx1"/>
                </a:solidFill>
              </a:rPr>
              <a:t>1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 smtClean="0">
                <a:solidFill>
                  <a:schemeClr val="tx1"/>
                </a:solidFill>
              </a:rPr>
              <a:t>1i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+ m</a:t>
            </a:r>
            <a:r>
              <a:rPr lang="nl-NL" sz="2800" baseline="-25000" dirty="0">
                <a:solidFill>
                  <a:schemeClr val="tx1"/>
                </a:solidFill>
              </a:rPr>
              <a:t>2</a:t>
            </a:r>
            <a:r>
              <a:rPr lang="nl-NL" sz="2800" dirty="0">
                <a:solidFill>
                  <a:schemeClr val="tx1"/>
                </a:solidFill>
              </a:rPr>
              <a:t>v</a:t>
            </a:r>
            <a:r>
              <a:rPr lang="nl-NL" sz="2800" baseline="-25000" dirty="0">
                <a:solidFill>
                  <a:schemeClr val="tx1"/>
                </a:solidFill>
              </a:rPr>
              <a:t>2i</a:t>
            </a:r>
            <a:r>
              <a:rPr lang="nl-NL" sz="2800" dirty="0">
                <a:solidFill>
                  <a:schemeClr val="tx1"/>
                </a:solidFill>
              </a:rPr>
              <a:t>	= (m</a:t>
            </a:r>
            <a:r>
              <a:rPr lang="nl-NL" sz="2800" baseline="-25000" dirty="0">
                <a:solidFill>
                  <a:schemeClr val="tx1"/>
                </a:solidFill>
              </a:rPr>
              <a:t>1</a:t>
            </a:r>
            <a:r>
              <a:rPr lang="nl-NL" sz="2800" dirty="0">
                <a:solidFill>
                  <a:schemeClr val="tx1"/>
                </a:solidFill>
              </a:rPr>
              <a:t> + m</a:t>
            </a:r>
            <a:r>
              <a:rPr lang="nl-NL" sz="2800" baseline="-25000" dirty="0">
                <a:solidFill>
                  <a:schemeClr val="tx1"/>
                </a:solidFill>
              </a:rPr>
              <a:t>2</a:t>
            </a:r>
            <a:r>
              <a:rPr lang="nl-NL" sz="2800" dirty="0">
                <a:solidFill>
                  <a:schemeClr val="tx1"/>
                </a:solidFill>
              </a:rPr>
              <a:t>)v</a:t>
            </a:r>
            <a:r>
              <a:rPr lang="nl-NL" sz="2800" baseline="-25000" dirty="0">
                <a:solidFill>
                  <a:schemeClr val="tx1"/>
                </a:solidFill>
              </a:rPr>
              <a:t>f</a:t>
            </a:r>
          </a:p>
          <a:p>
            <a:pPr>
              <a:tabLst>
                <a:tab pos="2417763" algn="l"/>
              </a:tabLst>
            </a:pPr>
            <a:r>
              <a:rPr lang="nl-NL" sz="2800" dirty="0">
                <a:solidFill>
                  <a:schemeClr val="tx1"/>
                </a:solidFill>
              </a:rPr>
              <a:t>0,2 × </a:t>
            </a:r>
            <a:r>
              <a:rPr lang="nl-NL" sz="2800" dirty="0" smtClean="0">
                <a:solidFill>
                  <a:schemeClr val="tx1"/>
                </a:solidFill>
              </a:rPr>
              <a:t>v</a:t>
            </a:r>
            <a:r>
              <a:rPr lang="nl-NL" sz="2800" baseline="-25000" dirty="0">
                <a:solidFill>
                  <a:schemeClr val="tx1"/>
                </a:solidFill>
              </a:rPr>
              <a:t>i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+ 1,0 × 0 	= (1 + 0,2) × 3,96</a:t>
            </a:r>
          </a:p>
          <a:p>
            <a:pPr>
              <a:tabLst>
                <a:tab pos="2417763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      ∴ v</a:t>
            </a:r>
            <a:r>
              <a:rPr lang="nl-NL" sz="2800" baseline="-25000" dirty="0" smtClean="0">
                <a:solidFill>
                  <a:schemeClr val="tx1"/>
                </a:solidFill>
              </a:rPr>
              <a:t>i</a:t>
            </a:r>
            <a:r>
              <a:rPr lang="nl-NL" sz="2800" dirty="0" smtClean="0">
                <a:solidFill>
                  <a:schemeClr val="tx1"/>
                </a:solidFill>
              </a:rPr>
              <a:t>	= 23,76 m⋅s</a:t>
            </a:r>
            <a:r>
              <a:rPr lang="nl-NL" sz="2800" baseline="30000" dirty="0" smtClean="0">
                <a:solidFill>
                  <a:schemeClr val="tx1"/>
                </a:solidFill>
              </a:rPr>
              <a:t>-1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2417763" algn="l"/>
              </a:tabLst>
            </a:pPr>
            <a:r>
              <a:rPr lang="en-ZA" sz="2800" dirty="0" smtClean="0">
                <a:solidFill>
                  <a:schemeClr val="tx1"/>
                </a:solidFill>
              </a:rPr>
              <a:t>This </a:t>
            </a:r>
            <a:r>
              <a:rPr lang="en-ZA" sz="2800" dirty="0">
                <a:solidFill>
                  <a:schemeClr val="tx1"/>
                </a:solidFill>
              </a:rPr>
              <a:t>is the velocity of the bullet as it reaches the block.</a:t>
            </a:r>
            <a:endParaRPr lang="nl-NL" sz="2800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3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5"/>
    </mc:Choice>
    <mc:Fallback>
      <p:transition spd="slow" advTm="2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5" y="1262872"/>
            <a:ext cx="6658285" cy="1043006"/>
          </a:xfrm>
        </p:spPr>
        <p:txBody>
          <a:bodyPr>
            <a:normAutofit/>
          </a:bodyPr>
          <a:lstStyle/>
          <a:p>
            <a:pPr marL="898525" indent="-898525">
              <a:spcBef>
                <a:spcPts val="0"/>
              </a:spcBef>
              <a:buNone/>
            </a:pPr>
            <a:r>
              <a:rPr lang="nl-NL" sz="3300" b="1" dirty="0"/>
              <a:t>3.1.4	</a:t>
            </a:r>
            <a:r>
              <a:rPr lang="nl-NL" sz="3300" b="1" dirty="0" smtClean="0"/>
              <a:t>	</a:t>
            </a:r>
            <a:r>
              <a:rPr lang="nl-NL" sz="3300" b="1" dirty="0"/>
              <a:t>Kinetic energy (E</a:t>
            </a:r>
            <a:r>
              <a:rPr lang="nl-NL" sz="3300" b="1" baseline="-25000" dirty="0"/>
              <a:t>K</a:t>
            </a:r>
            <a:r>
              <a:rPr lang="nl-NL" sz="3300" b="1" dirty="0" smtClean="0"/>
              <a:t>)</a:t>
            </a:r>
            <a:endParaRPr lang="nl-NL" sz="2800" b="1" dirty="0"/>
          </a:p>
        </p:txBody>
      </p:sp>
      <p:sp>
        <p:nvSpPr>
          <p:cNvPr id="15" name="Line Callout 3 (No Border) 14"/>
          <p:cNvSpPr/>
          <p:nvPr/>
        </p:nvSpPr>
        <p:spPr>
          <a:xfrm flipH="1">
            <a:off x="763318" y="2011681"/>
            <a:ext cx="4978001" cy="1065474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107742"/>
              <a:gd name="adj8" fmla="val -37487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This is the energy of an object due to its motion.</a:t>
            </a:r>
            <a:endParaRPr lang="en-US" sz="2400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3307744"/>
            <a:ext cx="6658285" cy="85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2400" dirty="0"/>
              <a:t>A horizontal force F pulls an object, mass m, across a smooth horizontal surface. </a:t>
            </a:r>
            <a:endParaRPr lang="nl-NL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00" y="4359038"/>
            <a:ext cx="4534833" cy="1906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4403" y="4359038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v</a:t>
            </a:r>
            <a:r>
              <a:rPr lang="en-ZA" baseline="-25000" dirty="0"/>
              <a:t>i</a:t>
            </a:r>
            <a:r>
              <a:rPr lang="en-ZA" dirty="0"/>
              <a:t> = 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8298" y="4880770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42033" y="5032255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20359" y="6011594"/>
            <a:ext cx="725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Δ</a:t>
            </a:r>
            <a:r>
              <a:rPr lang="en-ZA" dirty="0"/>
              <a:t>x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0"/>
    </mc:Choice>
    <mc:Fallback>
      <p:transition spd="slow" advTm="2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8"/>
            <a:ext cx="6683188" cy="5008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dirty="0"/>
              <a:t>When is the law of conservation of mechanical energy used in problem solving?</a:t>
            </a:r>
          </a:p>
          <a:p>
            <a:pPr marL="0" indent="0">
              <a:buNone/>
            </a:pPr>
            <a:endParaRPr lang="en-ZA" sz="2400" dirty="0" smtClean="0"/>
          </a:p>
          <a:p>
            <a:pPr marL="0" indent="0">
              <a:buNone/>
            </a:pPr>
            <a:r>
              <a:rPr lang="en-ZA" sz="2400" dirty="0" smtClean="0"/>
              <a:t>There </a:t>
            </a:r>
            <a:r>
              <a:rPr lang="en-ZA" sz="2400" dirty="0"/>
              <a:t>are three types of problems:</a:t>
            </a:r>
          </a:p>
          <a:p>
            <a:pPr marL="357188" indent="-357188"/>
            <a:r>
              <a:rPr lang="en-ZA" sz="2400" dirty="0"/>
              <a:t>pendulum </a:t>
            </a:r>
          </a:p>
          <a:p>
            <a:pPr marL="357188" indent="-357188"/>
            <a:r>
              <a:rPr lang="en-ZA" sz="2400" dirty="0"/>
              <a:t>roller coaster type	</a:t>
            </a:r>
            <a:r>
              <a:rPr lang="nl-NL" sz="2400" dirty="0" smtClean="0"/>
              <a:t>	         </a:t>
            </a:r>
          </a:p>
          <a:p>
            <a:pPr marL="357188" indent="-357188"/>
            <a:r>
              <a:rPr lang="nl-NL" sz="2400" dirty="0" smtClean="0"/>
              <a:t>Freefall</a:t>
            </a:r>
          </a:p>
          <a:p>
            <a:pPr marL="357188" indent="-357188"/>
            <a:endParaRPr lang="nl-NL" sz="2400" dirty="0" smtClean="0"/>
          </a:p>
          <a:p>
            <a:pPr marL="0" indent="0">
              <a:buNone/>
            </a:pPr>
            <a:r>
              <a:rPr lang="en-ZA" sz="2400" dirty="0"/>
              <a:t>In the following problem, the principles of momentum and energy are combined.</a:t>
            </a:r>
            <a:endParaRPr lang="nl-NL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745065" y="2973784"/>
            <a:ext cx="2036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Remember: closed systems only.</a:t>
            </a:r>
          </a:p>
        </p:txBody>
      </p:sp>
      <p:sp>
        <p:nvSpPr>
          <p:cNvPr id="7" name="Right Brace 6"/>
          <p:cNvSpPr/>
          <p:nvPr/>
        </p:nvSpPr>
        <p:spPr>
          <a:xfrm>
            <a:off x="3315694" y="2814761"/>
            <a:ext cx="318052" cy="964379"/>
          </a:xfrm>
          <a:prstGeom prst="rightBrace">
            <a:avLst>
              <a:gd name="adj1" fmla="val 5583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5"/>
    </mc:Choice>
    <mc:Fallback>
      <p:transition spd="slow" advTm="2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8"/>
            <a:ext cx="6683188" cy="1996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dirty="0"/>
              <a:t>Remember:</a:t>
            </a:r>
          </a:p>
          <a:p>
            <a:pPr marL="357188" indent="-357188"/>
            <a:r>
              <a:rPr lang="en-ZA" sz="2400" dirty="0"/>
              <a:t>collisions and similar physical occurrences require the conservation of momentum; and</a:t>
            </a:r>
          </a:p>
          <a:p>
            <a:pPr marL="357188" indent="-357188"/>
            <a:r>
              <a:rPr lang="en-ZA" sz="2400" dirty="0"/>
              <a:t>pendulum motion, without air resistance, requires conservation of mechanical energy.</a:t>
            </a:r>
            <a:endParaRPr lang="nl-NL" sz="2400" dirty="0"/>
          </a:p>
        </p:txBody>
      </p:sp>
      <p:sp>
        <p:nvSpPr>
          <p:cNvPr id="4" name="Frame 3"/>
          <p:cNvSpPr/>
          <p:nvPr/>
        </p:nvSpPr>
        <p:spPr>
          <a:xfrm>
            <a:off x="228173" y="3355449"/>
            <a:ext cx="6683188" cy="2862469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-361950"/>
            <a:r>
              <a:rPr lang="en-ZA" sz="2800" b="1" dirty="0" smtClean="0">
                <a:solidFill>
                  <a:schemeClr val="tx1"/>
                </a:solidFill>
              </a:rPr>
              <a:t>Examples</a:t>
            </a: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en-ZA" sz="2800" dirty="0" err="1">
                <a:solidFill>
                  <a:schemeClr val="tx1"/>
                </a:solidFill>
              </a:rPr>
              <a:t>Nkosi</a:t>
            </a:r>
            <a:r>
              <a:rPr lang="en-ZA" sz="2800" dirty="0">
                <a:solidFill>
                  <a:schemeClr val="tx1"/>
                </a:solidFill>
              </a:rPr>
              <a:t> in his go-kart, combined mass 60 kg, starts from rest at point P and rolls down a slope as indicated in the diagram. Ignore air resistance.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5"/>
    </mc:Choice>
    <mc:Fallback>
      <p:transition spd="slow" advTm="28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375570"/>
            <a:ext cx="6683188" cy="4882101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800" baseline="30000" dirty="0" smtClean="0">
              <a:solidFill>
                <a:schemeClr val="tx1"/>
              </a:solidFill>
            </a:endParaRPr>
          </a:p>
          <a:p>
            <a:endParaRPr lang="nl-NL" sz="2800" baseline="30000" dirty="0">
              <a:solidFill>
                <a:schemeClr val="tx1"/>
              </a:solidFill>
            </a:endParaRPr>
          </a:p>
          <a:p>
            <a:endParaRPr lang="nl-NL" sz="2800" baseline="30000" dirty="0" smtClean="0">
              <a:solidFill>
                <a:schemeClr val="tx1"/>
              </a:solidFill>
            </a:endParaRPr>
          </a:p>
          <a:p>
            <a:endParaRPr lang="nl-NL" sz="2800" baseline="30000" dirty="0">
              <a:solidFill>
                <a:schemeClr val="tx1"/>
              </a:solidFill>
            </a:endParaRPr>
          </a:p>
          <a:p>
            <a:endParaRPr lang="nl-NL" sz="2800" baseline="30000" dirty="0" smtClean="0">
              <a:solidFill>
                <a:schemeClr val="tx1"/>
              </a:solidFill>
            </a:endParaRPr>
          </a:p>
          <a:p>
            <a:endParaRPr lang="nl-NL" sz="2800" baseline="30000" dirty="0">
              <a:solidFill>
                <a:schemeClr val="tx1"/>
              </a:solidFill>
            </a:endParaRPr>
          </a:p>
          <a:p>
            <a:endParaRPr lang="nl-NL" sz="2800" baseline="30000" dirty="0" smtClean="0">
              <a:solidFill>
                <a:schemeClr val="tx1"/>
              </a:solidFill>
            </a:endParaRPr>
          </a:p>
          <a:p>
            <a:endParaRPr lang="nl-NL" sz="2800" baseline="30000" dirty="0">
              <a:solidFill>
                <a:schemeClr val="tx1"/>
              </a:solidFill>
            </a:endParaRPr>
          </a:p>
          <a:p>
            <a:endParaRPr lang="nl-NL" sz="2800" baseline="30000" dirty="0" smtClean="0">
              <a:solidFill>
                <a:schemeClr val="tx1"/>
              </a:solidFill>
            </a:endParaRPr>
          </a:p>
          <a:p>
            <a:r>
              <a:rPr lang="en-ZA" sz="2400" dirty="0">
                <a:solidFill>
                  <a:schemeClr val="tx1"/>
                </a:solidFill>
              </a:rPr>
              <a:t>Calculate the speed of </a:t>
            </a:r>
            <a:r>
              <a:rPr lang="en-ZA" sz="2400" dirty="0" err="1">
                <a:solidFill>
                  <a:schemeClr val="tx1"/>
                </a:solidFill>
              </a:rPr>
              <a:t>Nkosi</a:t>
            </a:r>
            <a:r>
              <a:rPr lang="en-ZA" sz="2400" dirty="0">
                <a:solidFill>
                  <a:schemeClr val="tx1"/>
                </a:solidFill>
              </a:rPr>
              <a:t> and his go-kart when it reaches Q.</a:t>
            </a:r>
          </a:p>
          <a:p>
            <a:r>
              <a:rPr lang="en-ZA" sz="2400" dirty="0">
                <a:solidFill>
                  <a:schemeClr val="tx1"/>
                </a:solidFill>
              </a:rPr>
              <a:t>Because there is no friction or air resistance, the law of conservation of mechanical energy is </a:t>
            </a:r>
            <a:r>
              <a:rPr lang="en-ZA" sz="2400" dirty="0" smtClean="0">
                <a:solidFill>
                  <a:schemeClr val="tx1"/>
                </a:solidFill>
              </a:rPr>
              <a:t>used</a:t>
            </a:r>
            <a:r>
              <a:rPr lang="nl-NL" sz="2400" dirty="0" smtClean="0">
                <a:solidFill>
                  <a:schemeClr val="tx1"/>
                </a:solidFill>
              </a:rPr>
              <a:t>.</a:t>
            </a: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5" y="1633633"/>
            <a:ext cx="6312876" cy="24135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4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7"/>
    </mc:Choice>
    <mc:Fallback>
      <p:transition spd="slow" advTm="1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6" name="Frame 5"/>
          <p:cNvSpPr/>
          <p:nvPr/>
        </p:nvSpPr>
        <p:spPr>
          <a:xfrm>
            <a:off x="212271" y="1375570"/>
            <a:ext cx="6683188" cy="2019637"/>
          </a:xfrm>
          <a:prstGeom prst="frame">
            <a:avLst>
              <a:gd name="adj1" fmla="val 1412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687638" algn="r"/>
                <a:tab pos="287020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           (E</a:t>
            </a:r>
            <a:r>
              <a:rPr lang="nl-NL" sz="2800" baseline="-25000" dirty="0" smtClean="0">
                <a:solidFill>
                  <a:schemeClr val="tx1"/>
                </a:solidFill>
              </a:rPr>
              <a:t>P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nl-NL" sz="2800" dirty="0">
                <a:solidFill>
                  <a:schemeClr val="tx1"/>
                </a:solidFill>
              </a:rPr>
              <a:t>+ </a:t>
            </a:r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top	</a:t>
            </a:r>
            <a:r>
              <a:rPr lang="nl-NL" sz="2800" dirty="0" smtClean="0">
                <a:solidFill>
                  <a:schemeClr val="tx1"/>
                </a:solidFill>
              </a:rPr>
              <a:t>= (</a:t>
            </a:r>
            <a:r>
              <a:rPr lang="nl-NL" sz="2800" dirty="0">
                <a:solidFill>
                  <a:schemeClr val="tx1"/>
                </a:solidFill>
              </a:rPr>
              <a:t>E</a:t>
            </a:r>
            <a:r>
              <a:rPr lang="nl-NL" sz="2800" baseline="-25000" dirty="0">
                <a:solidFill>
                  <a:schemeClr val="tx1"/>
                </a:solidFill>
              </a:rPr>
              <a:t>P</a:t>
            </a:r>
            <a:r>
              <a:rPr lang="nl-NL" sz="2800" dirty="0">
                <a:solidFill>
                  <a:schemeClr val="tx1"/>
                </a:solidFill>
              </a:rPr>
              <a:t> + </a:t>
            </a:r>
            <a:r>
              <a:rPr lang="nl-NL" sz="2800" dirty="0" smtClean="0">
                <a:solidFill>
                  <a:schemeClr val="tx1"/>
                </a:solidFill>
              </a:rPr>
              <a:t>E</a:t>
            </a:r>
            <a:r>
              <a:rPr lang="nl-NL" sz="2800" baseline="-250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bottom</a:t>
            </a:r>
            <a:endParaRPr lang="nl-NL" sz="2800" baseline="-25000" dirty="0">
              <a:solidFill>
                <a:schemeClr val="tx1"/>
              </a:solidFill>
            </a:endParaRPr>
          </a:p>
          <a:p>
            <a:pPr>
              <a:tabLst>
                <a:tab pos="2687638" algn="r"/>
                <a:tab pos="287020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     	(</a:t>
            </a:r>
            <a:r>
              <a:rPr lang="nl-NL" sz="2800" dirty="0">
                <a:solidFill>
                  <a:schemeClr val="tx1"/>
                </a:solidFill>
              </a:rPr>
              <a:t>mgh + ½</a:t>
            </a:r>
            <a:r>
              <a:rPr lang="nl-NL" sz="2800" dirty="0" smtClean="0">
                <a:solidFill>
                  <a:schemeClr val="tx1"/>
                </a:solidFill>
              </a:rPr>
              <a:t>mv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 smtClean="0">
                <a:solidFill>
                  <a:schemeClr val="tx1"/>
                </a:solidFill>
              </a:rPr>
              <a:t>top</a:t>
            </a:r>
            <a:r>
              <a:rPr lang="nl-NL" sz="2800" dirty="0" smtClean="0">
                <a:solidFill>
                  <a:schemeClr val="tx1"/>
                </a:solidFill>
              </a:rPr>
              <a:t>	= </a:t>
            </a:r>
            <a:r>
              <a:rPr lang="nl-NL" sz="2800" dirty="0">
                <a:solidFill>
                  <a:schemeClr val="tx1"/>
                </a:solidFill>
              </a:rPr>
              <a:t>(mgh + ½mv</a:t>
            </a:r>
            <a:r>
              <a:rPr lang="nl-NL" sz="2800" baseline="30000" dirty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  <a:r>
              <a:rPr lang="nl-NL" sz="2800" baseline="-25000" dirty="0">
                <a:solidFill>
                  <a:schemeClr val="tx1"/>
                </a:solidFill>
              </a:rPr>
              <a:t> </a:t>
            </a:r>
            <a:r>
              <a:rPr lang="nl-NL" sz="2800" baseline="-25000" dirty="0" smtClean="0">
                <a:solidFill>
                  <a:schemeClr val="tx1"/>
                </a:solidFill>
              </a:rPr>
              <a:t>bottom</a:t>
            </a:r>
            <a:endParaRPr lang="nl-NL" sz="2800" baseline="-25000" dirty="0">
              <a:solidFill>
                <a:schemeClr val="tx1"/>
              </a:solidFill>
            </a:endParaRPr>
          </a:p>
          <a:p>
            <a:pPr>
              <a:tabLst>
                <a:tab pos="2687638" algn="r"/>
                <a:tab pos="287020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	 (</a:t>
            </a:r>
            <a:r>
              <a:rPr lang="nl-NL" sz="2800" dirty="0">
                <a:solidFill>
                  <a:schemeClr val="tx1"/>
                </a:solidFill>
              </a:rPr>
              <a:t>60 × 9,8 × 5 + 0) 	= (0 + ½ × </a:t>
            </a:r>
            <a:r>
              <a:rPr lang="nl-NL" sz="2800" dirty="0" smtClean="0">
                <a:solidFill>
                  <a:schemeClr val="tx1"/>
                </a:solidFill>
              </a:rPr>
              <a:t>60 × v</a:t>
            </a:r>
            <a:r>
              <a:rPr lang="nl-NL" sz="2800" baseline="30000" dirty="0" smtClean="0">
                <a:solidFill>
                  <a:schemeClr val="tx1"/>
                </a:solidFill>
              </a:rPr>
              <a:t>2</a:t>
            </a:r>
            <a:r>
              <a:rPr lang="nl-NL" sz="2800" dirty="0" smtClean="0">
                <a:solidFill>
                  <a:schemeClr val="tx1"/>
                </a:solidFill>
              </a:rPr>
              <a:t>)</a:t>
            </a:r>
          </a:p>
          <a:p>
            <a:pPr>
              <a:tabLst>
                <a:tab pos="2687638" algn="r"/>
                <a:tab pos="2870200" algn="l"/>
              </a:tabLst>
            </a:pPr>
            <a:r>
              <a:rPr lang="nl-NL" sz="2800" dirty="0" smtClean="0">
                <a:solidFill>
                  <a:schemeClr val="tx1"/>
                </a:solidFill>
              </a:rPr>
              <a:t>	v 	= 9,9 m⋅s</a:t>
            </a:r>
            <a:r>
              <a:rPr lang="nl-NL" sz="2800" baseline="30000" dirty="0" smtClean="0">
                <a:solidFill>
                  <a:schemeClr val="tx1"/>
                </a:solidFill>
              </a:rPr>
              <a:t>-1</a:t>
            </a:r>
            <a:endParaRPr lang="nl-NL" sz="2800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4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4"/>
    </mc:Choice>
    <mc:Fallback>
      <p:transition spd="slow" advTm="4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1319918"/>
            <a:ext cx="6658285" cy="4439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8525" indent="-898525">
              <a:spcBef>
                <a:spcPts val="0"/>
              </a:spcBef>
              <a:buNone/>
            </a:pPr>
            <a:r>
              <a:rPr lang="en-ZA" sz="2400" dirty="0"/>
              <a:t>Force F does work over the distance </a:t>
            </a:r>
            <a:r>
              <a:rPr lang="en-ZA" sz="2400" dirty="0" err="1"/>
              <a:t>Δx</a:t>
            </a:r>
            <a:r>
              <a:rPr lang="en-ZA" sz="2400" dirty="0"/>
              <a:t> of: </a:t>
            </a:r>
            <a:endParaRPr lang="en-ZA" sz="2400" dirty="0" smtClean="0"/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W = F</a:t>
            </a:r>
            <a:r>
              <a:rPr lang="nl-NL" sz="2400" baseline="-25000" dirty="0" smtClean="0"/>
              <a:t>applied</a:t>
            </a:r>
            <a:r>
              <a:rPr lang="nl-NL" sz="2400" dirty="0"/>
              <a:t>⋅Δx (cosθ) </a:t>
            </a:r>
            <a:r>
              <a:rPr lang="nl-NL" sz="2400" dirty="0" smtClean="0"/>
              <a:t>	</a:t>
            </a:r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but</a:t>
            </a:r>
            <a:r>
              <a:rPr lang="nl-NL" sz="2400" dirty="0"/>
              <a:t>:    </a:t>
            </a:r>
            <a:r>
              <a:rPr lang="nl-NL" sz="2400" dirty="0" smtClean="0"/>
              <a:t>                </a:t>
            </a:r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 v</a:t>
            </a:r>
            <a:r>
              <a:rPr lang="nl-NL" sz="2400" baseline="-25000" dirty="0" smtClean="0"/>
              <a:t>f</a:t>
            </a:r>
            <a:r>
              <a:rPr lang="nl-NL" sz="2400" baseline="30000" dirty="0" smtClean="0"/>
              <a:t>2</a:t>
            </a:r>
            <a:r>
              <a:rPr lang="nl-NL" sz="2400" dirty="0" smtClean="0"/>
              <a:t> = v</a:t>
            </a:r>
            <a:r>
              <a:rPr lang="nl-NL" sz="2400" baseline="-25000" dirty="0" smtClean="0"/>
              <a:t>i</a:t>
            </a:r>
            <a:r>
              <a:rPr lang="nl-NL" sz="2400" baseline="30000" dirty="0" smtClean="0"/>
              <a:t>2</a:t>
            </a:r>
            <a:r>
              <a:rPr lang="nl-NL" sz="2400" dirty="0" smtClean="0"/>
              <a:t> + 2aΔx</a:t>
            </a:r>
          </a:p>
          <a:p>
            <a:pPr marL="898525" indent="-898525">
              <a:spcBef>
                <a:spcPts val="0"/>
              </a:spcBef>
              <a:buNone/>
            </a:pPr>
            <a:endParaRPr lang="nl-NL" sz="2400" dirty="0" smtClean="0"/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W = F</a:t>
            </a:r>
            <a:r>
              <a:rPr lang="nl-NL" sz="2400" baseline="-25000" dirty="0" smtClean="0"/>
              <a:t>applied</a:t>
            </a:r>
            <a:r>
              <a:rPr lang="nl-NL" sz="2400" dirty="0"/>
              <a:t>⋅Δx (cos0°)           1   </a:t>
            </a:r>
            <a:r>
              <a:rPr lang="nl-NL" sz="2400" dirty="0" smtClean="0"/>
              <a:t>  </a:t>
            </a:r>
          </a:p>
          <a:p>
            <a:pPr marL="898525" indent="-898525">
              <a:spcBef>
                <a:spcPts val="0"/>
              </a:spcBef>
              <a:buNone/>
            </a:pPr>
            <a:endParaRPr lang="nl-NL" sz="2400" dirty="0" smtClean="0"/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and </a:t>
            </a:r>
            <a:r>
              <a:rPr lang="nl-NL" sz="2400" dirty="0"/>
              <a:t>because:      </a:t>
            </a:r>
            <a:endParaRPr lang="nl-NL" sz="2400" dirty="0" smtClean="0"/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v</a:t>
            </a:r>
            <a:r>
              <a:rPr lang="nl-NL" sz="2400" baseline="-25000" dirty="0" smtClean="0"/>
              <a:t>i</a:t>
            </a:r>
            <a:r>
              <a:rPr lang="nl-NL" sz="2400" dirty="0" smtClean="0"/>
              <a:t> = 0 </a:t>
            </a:r>
            <a:r>
              <a:rPr lang="nl-NL" sz="2400" dirty="0"/>
              <a:t>is and </a:t>
            </a:r>
            <a:r>
              <a:rPr lang="nl-NL" sz="2400" dirty="0" smtClean="0"/>
              <a:t>v</a:t>
            </a:r>
            <a:r>
              <a:rPr lang="nl-NL" sz="2400" baseline="-25000" dirty="0" smtClean="0"/>
              <a:t>f</a:t>
            </a:r>
            <a:r>
              <a:rPr lang="nl-NL" sz="2400" dirty="0" smtClean="0"/>
              <a:t> = v is</a:t>
            </a:r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aΔx = ½v</a:t>
            </a:r>
            <a:r>
              <a:rPr lang="nl-NL" sz="2400" baseline="30000" dirty="0" smtClean="0"/>
              <a:t>2</a:t>
            </a:r>
            <a:r>
              <a:rPr lang="nl-NL" sz="2400" dirty="0" smtClean="0"/>
              <a:t>                                2</a:t>
            </a:r>
            <a:endParaRPr lang="nl-NL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6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00"/>
    </mc:Choice>
    <mc:Fallback>
      <p:transition spd="slow" advTm="5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1319917"/>
            <a:ext cx="6658285" cy="4992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2400" dirty="0" smtClean="0"/>
              <a:t>The </a:t>
            </a:r>
            <a:r>
              <a:rPr lang="en-ZA" sz="2400" dirty="0"/>
              <a:t>only force applied in the direction of motion is the applied force F, therefore the resultant force is also the applied force.</a:t>
            </a:r>
            <a:r>
              <a:rPr lang="nl-NL" sz="2400" dirty="0" smtClean="0"/>
              <a:t>	</a:t>
            </a:r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F</a:t>
            </a:r>
            <a:r>
              <a:rPr lang="nl-NL" sz="2400" baseline="-25000" dirty="0"/>
              <a:t>net </a:t>
            </a:r>
            <a:r>
              <a:rPr lang="nl-NL" sz="2400" dirty="0" smtClean="0"/>
              <a:t> = ma = F</a:t>
            </a:r>
            <a:r>
              <a:rPr lang="nl-NL" sz="2400" baseline="-25000" dirty="0" smtClean="0"/>
              <a:t>applied</a:t>
            </a:r>
          </a:p>
          <a:p>
            <a:pPr marL="898525" indent="-898525">
              <a:spcBef>
                <a:spcPts val="0"/>
              </a:spcBef>
              <a:buNone/>
            </a:pPr>
            <a:endParaRPr lang="nl-NL" sz="2400" dirty="0" smtClean="0"/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Thus    </a:t>
            </a:r>
            <a:r>
              <a:rPr lang="nl-NL" sz="2400" dirty="0"/>
              <a:t>W = maΔx cos0°	</a:t>
            </a:r>
            <a:r>
              <a:rPr lang="nl-NL" sz="2400" dirty="0" smtClean="0"/>
              <a:t>              from  </a:t>
            </a:r>
            <a:r>
              <a:rPr lang="nl-NL" sz="2400" dirty="0"/>
              <a:t>1</a:t>
            </a:r>
          </a:p>
          <a:p>
            <a:pPr marL="898525" indent="-898525">
              <a:spcBef>
                <a:spcPts val="0"/>
              </a:spcBef>
              <a:buNone/>
            </a:pPr>
            <a:r>
              <a:rPr lang="nl-NL" sz="2400" dirty="0" smtClean="0"/>
              <a:t>    and  W = m(aΔx) = m(½v</a:t>
            </a:r>
            <a:r>
              <a:rPr lang="nl-NL" sz="2400" baseline="30000" dirty="0" smtClean="0"/>
              <a:t>2</a:t>
            </a:r>
            <a:r>
              <a:rPr lang="nl-NL" sz="2400" dirty="0"/>
              <a:t>)    	from  </a:t>
            </a:r>
            <a:r>
              <a:rPr lang="nl-NL" sz="2400" dirty="0" smtClean="0"/>
              <a:t>2</a:t>
            </a:r>
          </a:p>
          <a:p>
            <a:pPr marL="898525" indent="-898525">
              <a:spcBef>
                <a:spcPts val="0"/>
              </a:spcBef>
              <a:buNone/>
            </a:pPr>
            <a:endParaRPr lang="nl-NL" sz="2400" dirty="0"/>
          </a:p>
          <a:p>
            <a:pPr marL="0" indent="0" defTabSz="182563">
              <a:spcBef>
                <a:spcPts val="0"/>
              </a:spcBef>
              <a:buNone/>
            </a:pPr>
            <a:r>
              <a:rPr lang="nl-NL" sz="2400" dirty="0" smtClean="0"/>
              <a:t>             W = ½mv</a:t>
            </a:r>
            <a:r>
              <a:rPr lang="nl-NL" sz="2400" baseline="30000" dirty="0" smtClean="0"/>
              <a:t>2</a:t>
            </a:r>
            <a:r>
              <a:rPr lang="nl-NL" sz="2400" dirty="0" smtClean="0"/>
              <a:t> </a:t>
            </a:r>
          </a:p>
          <a:p>
            <a:pPr marL="0" indent="0" defTabSz="182563">
              <a:spcBef>
                <a:spcPts val="0"/>
              </a:spcBef>
              <a:buNone/>
            </a:pPr>
            <a:r>
              <a:rPr lang="en-ZA" sz="2400" dirty="0" smtClean="0"/>
              <a:t>and </a:t>
            </a:r>
            <a:r>
              <a:rPr lang="en-ZA" sz="2400" dirty="0"/>
              <a:t>this is equal to the kinetic energy gained by the </a:t>
            </a:r>
            <a:r>
              <a:rPr lang="en-ZA" sz="2400" dirty="0" smtClean="0"/>
              <a:t> object, because </a:t>
            </a:r>
            <a:r>
              <a:rPr lang="en-ZA" sz="2400" dirty="0"/>
              <a:t>work was </a:t>
            </a:r>
            <a:r>
              <a:rPr lang="en-ZA" sz="2400" dirty="0" smtClean="0"/>
              <a:t>done on </a:t>
            </a:r>
            <a:r>
              <a:rPr lang="en-ZA" sz="2400" dirty="0"/>
              <a:t>it.</a:t>
            </a:r>
            <a:endParaRPr lang="nl-NL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2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7"/>
    </mc:Choice>
    <mc:Fallback>
      <p:transition spd="slow" advTm="3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9" y="2256235"/>
            <a:ext cx="5128592" cy="27356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7902" y="2794821"/>
            <a:ext cx="392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GB" sz="2400" dirty="0"/>
              <a:t> Kinetic energy= E</a:t>
            </a:r>
            <a:r>
              <a:rPr lang="en-GB" sz="2400" baseline="-25000" dirty="0"/>
              <a:t>K</a:t>
            </a:r>
            <a:r>
              <a:rPr lang="en-GB" sz="2400" dirty="0"/>
              <a:t> = ½mv</a:t>
            </a:r>
            <a:r>
              <a:rPr lang="en-GB" sz="2400" baseline="30000" dirty="0"/>
              <a:t>2</a:t>
            </a:r>
            <a:endParaRPr lang="en-US" sz="2400" baseline="30000" dirty="0"/>
          </a:p>
        </p:txBody>
      </p:sp>
      <p:sp>
        <p:nvSpPr>
          <p:cNvPr id="17" name="Curved Left Arrow 16"/>
          <p:cNvSpPr/>
          <p:nvPr/>
        </p:nvSpPr>
        <p:spPr>
          <a:xfrm rot="14679915">
            <a:off x="3330132" y="1458179"/>
            <a:ext cx="587808" cy="159611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78061" y="3597088"/>
            <a:ext cx="1493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mass (kg)</a:t>
            </a:r>
            <a:endParaRPr lang="en-US" sz="2000" dirty="0"/>
          </a:p>
        </p:txBody>
      </p:sp>
      <p:sp>
        <p:nvSpPr>
          <p:cNvPr id="19" name="Curved Left Arrow 18"/>
          <p:cNvSpPr/>
          <p:nvPr/>
        </p:nvSpPr>
        <p:spPr>
          <a:xfrm rot="6920085" flipV="1">
            <a:off x="4066652" y="2985590"/>
            <a:ext cx="660317" cy="163742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1827" y="1892388"/>
            <a:ext cx="225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kinetic energy (J)</a:t>
            </a:r>
            <a:endParaRPr lang="en-US" sz="2000" dirty="0"/>
          </a:p>
        </p:txBody>
      </p:sp>
      <p:sp>
        <p:nvSpPr>
          <p:cNvPr id="21" name="Curved Left Arrow 20"/>
          <p:cNvSpPr/>
          <p:nvPr/>
        </p:nvSpPr>
        <p:spPr>
          <a:xfrm rot="16200000">
            <a:off x="4398771" y="2177093"/>
            <a:ext cx="330159" cy="97243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73871" y="2663310"/>
            <a:ext cx="1832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velocity  (m⋅s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5"/>
    </mc:Choice>
    <mc:Fallback>
      <p:transition spd="slow" advTm="1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Work, energy and power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259975" y="1319918"/>
            <a:ext cx="6658285" cy="445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8525" indent="-898525">
              <a:spcBef>
                <a:spcPts val="0"/>
              </a:spcBef>
              <a:buNone/>
            </a:pPr>
            <a:r>
              <a:rPr lang="nl-NL" sz="2400" dirty="0"/>
              <a:t>Initial velocity not zero: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6" y="1704260"/>
            <a:ext cx="5128592" cy="47442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33523" y="2137767"/>
            <a:ext cx="3927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ZA" sz="2400" dirty="0"/>
              <a:t>Change in the kinetic </a:t>
            </a:r>
            <a:r>
              <a:rPr lang="en-ZA" sz="2400" dirty="0" smtClean="0"/>
              <a:t>energy</a:t>
            </a:r>
          </a:p>
          <a:p>
            <a:pPr marL="628650" indent="-628650"/>
            <a:r>
              <a:rPr lang="en-ZA" sz="2400" dirty="0"/>
              <a:t>	</a:t>
            </a:r>
            <a:r>
              <a:rPr lang="en-ZA" sz="2400" dirty="0" smtClean="0"/>
              <a:t>	 </a:t>
            </a:r>
            <a:r>
              <a:rPr lang="en-GB" sz="2400" dirty="0" smtClean="0"/>
              <a:t>= </a:t>
            </a:r>
            <a:r>
              <a:rPr lang="el-GR" sz="2400" dirty="0" smtClean="0"/>
              <a:t>Δ</a:t>
            </a:r>
            <a:r>
              <a:rPr lang="en-GB" sz="2400" dirty="0" smtClean="0"/>
              <a:t>E</a:t>
            </a:r>
            <a:r>
              <a:rPr lang="en-GB" sz="2400" baseline="-25000" dirty="0" smtClean="0"/>
              <a:t>K</a:t>
            </a:r>
          </a:p>
          <a:p>
            <a:pPr marL="985838" indent="-985838"/>
            <a:r>
              <a:rPr lang="en-GB" sz="2400" baseline="-25000" dirty="0"/>
              <a:t>	</a:t>
            </a:r>
            <a:r>
              <a:rPr lang="en-GB" sz="2400" dirty="0" smtClean="0"/>
              <a:t>= </a:t>
            </a:r>
            <a:r>
              <a:rPr lang="en-GB" sz="2400" dirty="0"/>
              <a:t>½m(v</a:t>
            </a:r>
            <a:r>
              <a:rPr lang="en-GB" sz="2400" baseline="-25000" dirty="0"/>
              <a:t>f</a:t>
            </a:r>
            <a:r>
              <a:rPr lang="en-GB" sz="2400" baseline="30000" dirty="0"/>
              <a:t>2</a:t>
            </a:r>
            <a:r>
              <a:rPr lang="en-GB" sz="2400" dirty="0"/>
              <a:t> - </a:t>
            </a:r>
            <a:r>
              <a:rPr lang="en-GB" sz="2400" dirty="0" smtClean="0"/>
              <a:t>v</a:t>
            </a:r>
            <a:r>
              <a:rPr lang="en-GB" sz="2400" baseline="-25000" dirty="0"/>
              <a:t>i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>) </a:t>
            </a:r>
            <a:endParaRPr lang="en-GB" sz="2400" dirty="0"/>
          </a:p>
          <a:p>
            <a:pPr marL="985838" indent="-985838"/>
            <a:r>
              <a:rPr lang="en-GB" sz="2400" dirty="0"/>
              <a:t>	= ½</a:t>
            </a:r>
            <a:r>
              <a:rPr lang="en-GB" sz="2400" dirty="0" smtClean="0"/>
              <a:t>mv</a:t>
            </a:r>
            <a:r>
              <a:rPr lang="en-GB" sz="2400" baseline="-25000" dirty="0" smtClean="0"/>
              <a:t>f</a:t>
            </a:r>
            <a:r>
              <a:rPr lang="en-GB" sz="2400" baseline="30000" dirty="0"/>
              <a:t>2</a:t>
            </a:r>
            <a:r>
              <a:rPr lang="en-GB" sz="2400" dirty="0" smtClean="0"/>
              <a:t> </a:t>
            </a:r>
            <a:r>
              <a:rPr lang="en-GB" sz="2400" dirty="0"/>
              <a:t>- ½</a:t>
            </a:r>
            <a:r>
              <a:rPr lang="en-GB" sz="2400" dirty="0" smtClean="0"/>
              <a:t>mv</a:t>
            </a:r>
            <a:r>
              <a:rPr lang="en-GB" sz="2400" baseline="-25000" dirty="0" smtClean="0"/>
              <a:t>i</a:t>
            </a:r>
            <a:r>
              <a:rPr lang="en-GB" sz="2400" baseline="30000" dirty="0"/>
              <a:t>2</a:t>
            </a:r>
            <a:endParaRPr lang="en-US" sz="2400" baseline="30000" dirty="0"/>
          </a:p>
        </p:txBody>
      </p:sp>
      <p:sp>
        <p:nvSpPr>
          <p:cNvPr id="17" name="Curved Left Arrow 16"/>
          <p:cNvSpPr/>
          <p:nvPr/>
        </p:nvSpPr>
        <p:spPr>
          <a:xfrm rot="4571581">
            <a:off x="2116312" y="3225396"/>
            <a:ext cx="587808" cy="200664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2550" y="3758096"/>
            <a:ext cx="1842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final velocity (m⋅s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5295569" y="3445641"/>
            <a:ext cx="1647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initial velocity </a:t>
            </a:r>
          </a:p>
          <a:p>
            <a:r>
              <a:rPr lang="nl-NL" sz="2000" dirty="0" smtClean="0"/>
              <a:t>(</a:t>
            </a:r>
            <a:r>
              <a:rPr lang="nl-NL" sz="2000" dirty="0"/>
              <a:t>m⋅s</a:t>
            </a:r>
            <a:r>
              <a:rPr lang="nl-NL" sz="2000" baseline="30000" dirty="0"/>
              <a:t>-1</a:t>
            </a:r>
            <a:r>
              <a:rPr lang="nl-NL" sz="2000" dirty="0"/>
              <a:t>)</a:t>
            </a:r>
            <a:endParaRPr lang="en-US" sz="2000" dirty="0"/>
          </a:p>
        </p:txBody>
      </p:sp>
      <p:sp>
        <p:nvSpPr>
          <p:cNvPr id="12" name="Curved Left Arrow 11"/>
          <p:cNvSpPr/>
          <p:nvPr/>
        </p:nvSpPr>
        <p:spPr>
          <a:xfrm rot="17028419" flipH="1">
            <a:off x="4770050" y="3203948"/>
            <a:ext cx="587808" cy="200664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58"/>
    </mc:Choice>
    <mc:Fallback>
      <p:transition spd="slow" advTm="1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16568</TotalTime>
  <Words>1883</Words>
  <Application>Microsoft Office PowerPoint</Application>
  <PresentationFormat>On-screen Show (4:3)</PresentationFormat>
  <Paragraphs>398</Paragraphs>
  <Slides>53</Slides>
  <Notes>0</Notes>
  <HiddenSlides>0</HiddenSlides>
  <MMClips>53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Calibri</vt:lpstr>
      <vt:lpstr>Wingdings</vt:lpstr>
      <vt:lpstr>Expo</vt:lpstr>
      <vt:lpstr>Grade 12 Physics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  <vt:lpstr>Work, energy and power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 Scientia</dc:title>
  <dc:creator>Helene Jonck</dc:creator>
  <cp:lastModifiedBy>johan</cp:lastModifiedBy>
  <cp:revision>106</cp:revision>
  <dcterms:created xsi:type="dcterms:W3CDTF">2014-12-09T02:15:47Z</dcterms:created>
  <dcterms:modified xsi:type="dcterms:W3CDTF">2020-04-16T08:27:59Z</dcterms:modified>
</cp:coreProperties>
</file>